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Nunito"/>
      <p:regular r:id="rId34"/>
      <p:bold r:id="rId35"/>
      <p:italic r:id="rId36"/>
      <p:boldItalic r:id="rId37"/>
    </p:embeddedFont>
    <p:embeddedFont>
      <p:font typeface="Maven Pro"/>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Koppany Horvat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Nunito-bold.fntdata"/><Relationship Id="rId12" Type="http://schemas.openxmlformats.org/officeDocument/2006/relationships/slide" Target="slides/slide6.xml"/><Relationship Id="rId34" Type="http://schemas.openxmlformats.org/officeDocument/2006/relationships/font" Target="fonts/Nunito-regular.fntdata"/><Relationship Id="rId15" Type="http://schemas.openxmlformats.org/officeDocument/2006/relationships/slide" Target="slides/slide9.xml"/><Relationship Id="rId37" Type="http://schemas.openxmlformats.org/officeDocument/2006/relationships/font" Target="fonts/Nunito-boldItalic.fntdata"/><Relationship Id="rId14" Type="http://schemas.openxmlformats.org/officeDocument/2006/relationships/slide" Target="slides/slide8.xml"/><Relationship Id="rId36" Type="http://schemas.openxmlformats.org/officeDocument/2006/relationships/font" Target="fonts/Nunito-italic.fntdata"/><Relationship Id="rId17" Type="http://schemas.openxmlformats.org/officeDocument/2006/relationships/slide" Target="slides/slide11.xml"/><Relationship Id="rId39" Type="http://schemas.openxmlformats.org/officeDocument/2006/relationships/font" Target="fonts/MavenPro-bold.fntdata"/><Relationship Id="rId16" Type="http://schemas.openxmlformats.org/officeDocument/2006/relationships/slide" Target="slides/slide10.xml"/><Relationship Id="rId38" Type="http://schemas.openxmlformats.org/officeDocument/2006/relationships/font" Target="fonts/MavenPro-regular.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05-21T23:08:33.288">
    <p:pos x="6000" y="0"/>
    <p:text>change this to table and block diagram to legit diagram</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Shape 3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6" name="Shape 3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0" name="Shape 3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7" name="Shape 3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9" name="Shape 4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Shape 4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6" name="Shape 4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3" name="Shape 4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Shape 4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9" name="Shape 4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Shape 4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7" name="Shape 4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Shape 4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3" name="Shape 4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Shape 4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9" name="Shape 4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Shape 4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4" name="Shape 4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Shape 10"/>
          <p:cNvGrpSpPr/>
          <p:nvPr/>
        </p:nvGrpSpPr>
        <p:grpSpPr>
          <a:xfrm>
            <a:off x="7343003" y="3409675"/>
            <a:ext cx="1691422" cy="1732548"/>
            <a:chOff x="7343003" y="3409675"/>
            <a:chExt cx="1691422" cy="1732548"/>
          </a:xfrm>
        </p:grpSpPr>
        <p:grpSp>
          <p:nvGrpSpPr>
            <p:cNvPr id="11" name="Shape 11"/>
            <p:cNvGrpSpPr/>
            <p:nvPr/>
          </p:nvGrpSpPr>
          <p:grpSpPr>
            <a:xfrm>
              <a:off x="7343003" y="4453711"/>
              <a:ext cx="316800" cy="688513"/>
              <a:chOff x="7343003" y="4453711"/>
              <a:chExt cx="316800" cy="688513"/>
            </a:xfrm>
          </p:grpSpPr>
          <p:sp>
            <p:nvSpPr>
              <p:cNvPr id="12" name="Shape 1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4" name="Shape 14"/>
            <p:cNvGrpSpPr/>
            <p:nvPr/>
          </p:nvGrpSpPr>
          <p:grpSpPr>
            <a:xfrm>
              <a:off x="7801210" y="4105700"/>
              <a:ext cx="316800" cy="1036523"/>
              <a:chOff x="7801210" y="4105700"/>
              <a:chExt cx="316800" cy="1036523"/>
            </a:xfrm>
          </p:grpSpPr>
          <p:sp>
            <p:nvSpPr>
              <p:cNvPr id="15" name="Shape 15"/>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 name="Shape 16"/>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 name="Shape 17"/>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 name="Shape 18"/>
            <p:cNvGrpSpPr/>
            <p:nvPr/>
          </p:nvGrpSpPr>
          <p:grpSpPr>
            <a:xfrm>
              <a:off x="8259418" y="3757688"/>
              <a:ext cx="316800" cy="1384535"/>
              <a:chOff x="8259418" y="3757688"/>
              <a:chExt cx="316800" cy="1384535"/>
            </a:xfrm>
          </p:grpSpPr>
          <p:sp>
            <p:nvSpPr>
              <p:cNvPr id="19" name="Shape 19"/>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3" name="Shape 23"/>
            <p:cNvGrpSpPr/>
            <p:nvPr/>
          </p:nvGrpSpPr>
          <p:grpSpPr>
            <a:xfrm>
              <a:off x="8717625" y="3409675"/>
              <a:ext cx="316800" cy="1732548"/>
              <a:chOff x="8717625" y="3409675"/>
              <a:chExt cx="316800" cy="1732548"/>
            </a:xfrm>
          </p:grpSpPr>
          <p:sp>
            <p:nvSpPr>
              <p:cNvPr id="24" name="Shape 24"/>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grpSp>
        <p:nvGrpSpPr>
          <p:cNvPr id="29" name="Shape 29"/>
          <p:cNvGrpSpPr/>
          <p:nvPr/>
        </p:nvGrpSpPr>
        <p:grpSpPr>
          <a:xfrm>
            <a:off x="5043503" y="0"/>
            <a:ext cx="3814072" cy="3839102"/>
            <a:chOff x="5043503" y="0"/>
            <a:chExt cx="3814072" cy="3839102"/>
          </a:xfrm>
        </p:grpSpPr>
        <p:sp>
          <p:nvSpPr>
            <p:cNvPr id="30" name="Shape 30"/>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2" name="Shape 32"/>
            <p:cNvGrpSpPr/>
            <p:nvPr/>
          </p:nvGrpSpPr>
          <p:grpSpPr>
            <a:xfrm>
              <a:off x="7647812" y="2704283"/>
              <a:ext cx="635219" cy="635219"/>
              <a:chOff x="6725724" y="2701260"/>
              <a:chExt cx="1208101" cy="1208100"/>
            </a:xfrm>
          </p:grpSpPr>
          <p:sp>
            <p:nvSpPr>
              <p:cNvPr id="33" name="Shape 33"/>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6" name="Shape 36"/>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7" name="Shape 37"/>
            <p:cNvGrpSpPr/>
            <p:nvPr/>
          </p:nvGrpSpPr>
          <p:grpSpPr>
            <a:xfrm>
              <a:off x="7952720" y="179238"/>
              <a:ext cx="873165" cy="873003"/>
              <a:chOff x="7754428" y="208725"/>
              <a:chExt cx="541800" cy="541800"/>
            </a:xfrm>
          </p:grpSpPr>
          <p:sp>
            <p:nvSpPr>
              <p:cNvPr id="38" name="Shape 38"/>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0" name="Shape 40"/>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 name="Shape 41"/>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 name="Shape 4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 name="Shape 43"/>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 name="Shape 45"/>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6" name="Shape 46"/>
          <p:cNvSpPr txBox="1"/>
          <p:nvPr>
            <p:ph type="ctrTitle"/>
          </p:nvPr>
        </p:nvSpPr>
        <p:spPr>
          <a:xfrm>
            <a:off x="824000" y="1613813"/>
            <a:ext cx="42555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Shape 47"/>
          <p:cNvSpPr txBox="1"/>
          <p:nvPr>
            <p:ph idx="1" type="subTitle"/>
          </p:nvPr>
        </p:nvSpPr>
        <p:spPr>
          <a:xfrm>
            <a:off x="824000" y="3596300"/>
            <a:ext cx="4255500" cy="6954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Shape 4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Shape 142"/>
          <p:cNvGrpSpPr/>
          <p:nvPr/>
        </p:nvGrpSpPr>
        <p:grpSpPr>
          <a:xfrm>
            <a:off x="52" y="4099200"/>
            <a:ext cx="9144036" cy="1044300"/>
            <a:chOff x="52" y="4099200"/>
            <a:chExt cx="9144036" cy="1044300"/>
          </a:xfrm>
        </p:grpSpPr>
        <p:grpSp>
          <p:nvGrpSpPr>
            <p:cNvPr id="143" name="Shape 143"/>
            <p:cNvGrpSpPr/>
            <p:nvPr/>
          </p:nvGrpSpPr>
          <p:grpSpPr>
            <a:xfrm>
              <a:off x="52" y="4309200"/>
              <a:ext cx="231622" cy="834300"/>
              <a:chOff x="2688737" y="4301380"/>
              <a:chExt cx="231900" cy="834300"/>
            </a:xfrm>
          </p:grpSpPr>
          <p:sp>
            <p:nvSpPr>
              <p:cNvPr id="144" name="Shape 144"/>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 name="Shape 145"/>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6" name="Shape 146"/>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7" name="Shape 147"/>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48" name="Shape 148"/>
            <p:cNvGrpSpPr/>
            <p:nvPr/>
          </p:nvGrpSpPr>
          <p:grpSpPr>
            <a:xfrm>
              <a:off x="371406" y="4099200"/>
              <a:ext cx="231622" cy="1044300"/>
              <a:chOff x="2688737" y="4091380"/>
              <a:chExt cx="231900" cy="1044300"/>
            </a:xfrm>
          </p:grpSpPr>
          <p:sp>
            <p:nvSpPr>
              <p:cNvPr id="149" name="Shape 149"/>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 name="Shape 150"/>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1" name="Shape 15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2" name="Shape 152"/>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3" name="Shape 15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54" name="Shape 154"/>
            <p:cNvGrpSpPr/>
            <p:nvPr/>
          </p:nvGrpSpPr>
          <p:grpSpPr>
            <a:xfrm>
              <a:off x="742761" y="4309200"/>
              <a:ext cx="231622" cy="834300"/>
              <a:chOff x="2688737" y="4301380"/>
              <a:chExt cx="231900" cy="834300"/>
            </a:xfrm>
          </p:grpSpPr>
          <p:sp>
            <p:nvSpPr>
              <p:cNvPr id="155" name="Shape 155"/>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 name="Shape 156"/>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 name="Shape 157"/>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 name="Shape 158"/>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59" name="Shape 159"/>
            <p:cNvGrpSpPr/>
            <p:nvPr/>
          </p:nvGrpSpPr>
          <p:grpSpPr>
            <a:xfrm>
              <a:off x="1114115" y="4518900"/>
              <a:ext cx="231622" cy="624600"/>
              <a:chOff x="2688737" y="4511080"/>
              <a:chExt cx="231900" cy="624600"/>
            </a:xfrm>
          </p:grpSpPr>
          <p:sp>
            <p:nvSpPr>
              <p:cNvPr id="160" name="Shape 160"/>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1" name="Shape 16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2" name="Shape 162"/>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63" name="Shape 163"/>
            <p:cNvGrpSpPr/>
            <p:nvPr/>
          </p:nvGrpSpPr>
          <p:grpSpPr>
            <a:xfrm>
              <a:off x="1856753" y="4099200"/>
              <a:ext cx="231600" cy="1044300"/>
              <a:chOff x="1856753" y="4099200"/>
              <a:chExt cx="231600" cy="1044300"/>
            </a:xfrm>
          </p:grpSpPr>
          <p:sp>
            <p:nvSpPr>
              <p:cNvPr id="164" name="Shape 164"/>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5" name="Shape 165"/>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6" name="Shape 166"/>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7" name="Shape 167"/>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8" name="Shape 168"/>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69" name="Shape 169"/>
            <p:cNvGrpSpPr/>
            <p:nvPr/>
          </p:nvGrpSpPr>
          <p:grpSpPr>
            <a:xfrm>
              <a:off x="2228107" y="4309200"/>
              <a:ext cx="231600" cy="834300"/>
              <a:chOff x="2228107" y="4309200"/>
              <a:chExt cx="231600" cy="834300"/>
            </a:xfrm>
          </p:grpSpPr>
          <p:sp>
            <p:nvSpPr>
              <p:cNvPr id="170" name="Shape 170"/>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1" name="Shape 17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2" name="Shape 172"/>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3" name="Shape 173"/>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74" name="Shape 174"/>
            <p:cNvGrpSpPr/>
            <p:nvPr/>
          </p:nvGrpSpPr>
          <p:grpSpPr>
            <a:xfrm>
              <a:off x="2599462" y="4518900"/>
              <a:ext cx="231600" cy="624600"/>
              <a:chOff x="2599462" y="4518900"/>
              <a:chExt cx="231600" cy="624600"/>
            </a:xfrm>
          </p:grpSpPr>
          <p:sp>
            <p:nvSpPr>
              <p:cNvPr id="175" name="Shape 175"/>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 name="Shape 176"/>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7" name="Shape 177"/>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78" name="Shape 178"/>
            <p:cNvGrpSpPr/>
            <p:nvPr/>
          </p:nvGrpSpPr>
          <p:grpSpPr>
            <a:xfrm>
              <a:off x="3342171" y="4099200"/>
              <a:ext cx="231600" cy="1044300"/>
              <a:chOff x="3342171" y="4099200"/>
              <a:chExt cx="231600" cy="1044300"/>
            </a:xfrm>
          </p:grpSpPr>
          <p:sp>
            <p:nvSpPr>
              <p:cNvPr id="179" name="Shape 179"/>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0" name="Shape 180"/>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1" name="Shape 18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2" name="Shape 182"/>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3" name="Shape 183"/>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4" name="Shape 184"/>
            <p:cNvGrpSpPr/>
            <p:nvPr/>
          </p:nvGrpSpPr>
          <p:grpSpPr>
            <a:xfrm>
              <a:off x="3713525" y="4309200"/>
              <a:ext cx="231600" cy="834300"/>
              <a:chOff x="3713525" y="4309200"/>
              <a:chExt cx="231600" cy="834300"/>
            </a:xfrm>
          </p:grpSpPr>
          <p:sp>
            <p:nvSpPr>
              <p:cNvPr id="185" name="Shape 185"/>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6" name="Shape 186"/>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Shape 187"/>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Shape 188"/>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9" name="Shape 189"/>
            <p:cNvGrpSpPr/>
            <p:nvPr/>
          </p:nvGrpSpPr>
          <p:grpSpPr>
            <a:xfrm>
              <a:off x="1485398" y="4309200"/>
              <a:ext cx="231600" cy="834300"/>
              <a:chOff x="1485398" y="4309200"/>
              <a:chExt cx="231600" cy="834300"/>
            </a:xfrm>
          </p:grpSpPr>
          <p:sp>
            <p:nvSpPr>
              <p:cNvPr id="190" name="Shape 190"/>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1" name="Shape 19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Shape 193"/>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94" name="Shape 194"/>
            <p:cNvGrpSpPr/>
            <p:nvPr/>
          </p:nvGrpSpPr>
          <p:grpSpPr>
            <a:xfrm>
              <a:off x="4084879" y="4518900"/>
              <a:ext cx="231600" cy="624600"/>
              <a:chOff x="4084879" y="4518900"/>
              <a:chExt cx="231600" cy="624600"/>
            </a:xfrm>
          </p:grpSpPr>
          <p:sp>
            <p:nvSpPr>
              <p:cNvPr id="195" name="Shape 195"/>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6" name="Shape 196"/>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Shape 197"/>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98" name="Shape 198"/>
            <p:cNvGrpSpPr/>
            <p:nvPr/>
          </p:nvGrpSpPr>
          <p:grpSpPr>
            <a:xfrm>
              <a:off x="2970816" y="4309200"/>
              <a:ext cx="231600" cy="834300"/>
              <a:chOff x="2970816" y="4309200"/>
              <a:chExt cx="231600" cy="834300"/>
            </a:xfrm>
          </p:grpSpPr>
          <p:sp>
            <p:nvSpPr>
              <p:cNvPr id="199" name="Shape 199"/>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Shape 20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03" name="Shape 203"/>
            <p:cNvGrpSpPr/>
            <p:nvPr/>
          </p:nvGrpSpPr>
          <p:grpSpPr>
            <a:xfrm>
              <a:off x="4456234" y="4309200"/>
              <a:ext cx="231600" cy="834300"/>
              <a:chOff x="4456234" y="4309200"/>
              <a:chExt cx="231600" cy="834300"/>
            </a:xfrm>
          </p:grpSpPr>
          <p:sp>
            <p:nvSpPr>
              <p:cNvPr id="204" name="Shape 204"/>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5" name="Shape 205"/>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Shape 206"/>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Shape 207"/>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08" name="Shape 208"/>
            <p:cNvGrpSpPr/>
            <p:nvPr/>
          </p:nvGrpSpPr>
          <p:grpSpPr>
            <a:xfrm>
              <a:off x="4827588" y="4099200"/>
              <a:ext cx="231600" cy="1044300"/>
              <a:chOff x="4827588" y="4099200"/>
              <a:chExt cx="231600" cy="1044300"/>
            </a:xfrm>
          </p:grpSpPr>
          <p:sp>
            <p:nvSpPr>
              <p:cNvPr id="209" name="Shape 209"/>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0" name="Shape 210"/>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1" name="Shape 2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2" name="Shape 212"/>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3" name="Shape 213"/>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14" name="Shape 214"/>
            <p:cNvGrpSpPr/>
            <p:nvPr/>
          </p:nvGrpSpPr>
          <p:grpSpPr>
            <a:xfrm>
              <a:off x="5198943" y="4309200"/>
              <a:ext cx="231600" cy="834300"/>
              <a:chOff x="5198943" y="4309200"/>
              <a:chExt cx="231600" cy="834300"/>
            </a:xfrm>
          </p:grpSpPr>
          <p:sp>
            <p:nvSpPr>
              <p:cNvPr id="215" name="Shape 215"/>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6" name="Shape 216"/>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7" name="Shape 217"/>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8" name="Shape 218"/>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19" name="Shape 219"/>
            <p:cNvGrpSpPr/>
            <p:nvPr/>
          </p:nvGrpSpPr>
          <p:grpSpPr>
            <a:xfrm>
              <a:off x="5570297" y="4518900"/>
              <a:ext cx="231600" cy="624600"/>
              <a:chOff x="5570297" y="4518900"/>
              <a:chExt cx="231600" cy="624600"/>
            </a:xfrm>
          </p:grpSpPr>
          <p:sp>
            <p:nvSpPr>
              <p:cNvPr id="220" name="Shape 220"/>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1" name="Shape 22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2" name="Shape 222"/>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23" name="Shape 223"/>
            <p:cNvGrpSpPr/>
            <p:nvPr/>
          </p:nvGrpSpPr>
          <p:grpSpPr>
            <a:xfrm>
              <a:off x="5941652" y="4309200"/>
              <a:ext cx="231600" cy="834300"/>
              <a:chOff x="5941652" y="4309200"/>
              <a:chExt cx="231600" cy="834300"/>
            </a:xfrm>
          </p:grpSpPr>
          <p:sp>
            <p:nvSpPr>
              <p:cNvPr id="224" name="Shape 224"/>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5" name="Shape 225"/>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6" name="Shape 226"/>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7" name="Shape 227"/>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28" name="Shape 228"/>
            <p:cNvGrpSpPr/>
            <p:nvPr/>
          </p:nvGrpSpPr>
          <p:grpSpPr>
            <a:xfrm>
              <a:off x="6313006" y="4099200"/>
              <a:ext cx="231600" cy="1044300"/>
              <a:chOff x="6313006" y="4099200"/>
              <a:chExt cx="231600" cy="1044300"/>
            </a:xfrm>
          </p:grpSpPr>
          <p:sp>
            <p:nvSpPr>
              <p:cNvPr id="229" name="Shape 229"/>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0" name="Shape 230"/>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1" name="Shape 23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2" name="Shape 232"/>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3" name="Shape 233"/>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34" name="Shape 234"/>
            <p:cNvGrpSpPr/>
            <p:nvPr/>
          </p:nvGrpSpPr>
          <p:grpSpPr>
            <a:xfrm>
              <a:off x="6684361" y="4309200"/>
              <a:ext cx="231600" cy="834300"/>
              <a:chOff x="6684361" y="4309200"/>
              <a:chExt cx="231600" cy="834300"/>
            </a:xfrm>
          </p:grpSpPr>
          <p:sp>
            <p:nvSpPr>
              <p:cNvPr id="235" name="Shape 235"/>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6" name="Shape 236"/>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7" name="Shape 237"/>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8" name="Shape 238"/>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39" name="Shape 239"/>
            <p:cNvGrpSpPr/>
            <p:nvPr/>
          </p:nvGrpSpPr>
          <p:grpSpPr>
            <a:xfrm>
              <a:off x="7055715" y="4518900"/>
              <a:ext cx="231600" cy="624600"/>
              <a:chOff x="7055715" y="4518900"/>
              <a:chExt cx="231600" cy="624600"/>
            </a:xfrm>
          </p:grpSpPr>
          <p:sp>
            <p:nvSpPr>
              <p:cNvPr id="240" name="Shape 240"/>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1" name="Shape 24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2" name="Shape 242"/>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43" name="Shape 243"/>
            <p:cNvGrpSpPr/>
            <p:nvPr/>
          </p:nvGrpSpPr>
          <p:grpSpPr>
            <a:xfrm>
              <a:off x="7798424" y="4099200"/>
              <a:ext cx="231600" cy="1044300"/>
              <a:chOff x="7798424" y="4099200"/>
              <a:chExt cx="231600" cy="1044300"/>
            </a:xfrm>
          </p:grpSpPr>
          <p:sp>
            <p:nvSpPr>
              <p:cNvPr id="244" name="Shape 244"/>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5" name="Shape 245"/>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6" name="Shape 246"/>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7" name="Shape 247"/>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8" name="Shape 248"/>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49" name="Shape 249"/>
            <p:cNvGrpSpPr/>
            <p:nvPr/>
          </p:nvGrpSpPr>
          <p:grpSpPr>
            <a:xfrm>
              <a:off x="8169779" y="4309200"/>
              <a:ext cx="231600" cy="834300"/>
              <a:chOff x="8169779" y="4309200"/>
              <a:chExt cx="231600" cy="834300"/>
            </a:xfrm>
          </p:grpSpPr>
          <p:sp>
            <p:nvSpPr>
              <p:cNvPr id="250" name="Shape 250"/>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1" name="Shape 25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2" name="Shape 252"/>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3" name="Shape 253"/>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54" name="Shape 254"/>
            <p:cNvGrpSpPr/>
            <p:nvPr/>
          </p:nvGrpSpPr>
          <p:grpSpPr>
            <a:xfrm>
              <a:off x="7427070" y="4309200"/>
              <a:ext cx="231600" cy="834300"/>
              <a:chOff x="7427070" y="4309200"/>
              <a:chExt cx="231600" cy="834300"/>
            </a:xfrm>
          </p:grpSpPr>
          <p:sp>
            <p:nvSpPr>
              <p:cNvPr id="255" name="Shape 255"/>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6" name="Shape 256"/>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7" name="Shape 257"/>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8" name="Shape 258"/>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59" name="Shape 259"/>
            <p:cNvGrpSpPr/>
            <p:nvPr/>
          </p:nvGrpSpPr>
          <p:grpSpPr>
            <a:xfrm>
              <a:off x="8541133" y="4518900"/>
              <a:ext cx="231600" cy="624600"/>
              <a:chOff x="8541133" y="4518900"/>
              <a:chExt cx="231600" cy="624600"/>
            </a:xfrm>
          </p:grpSpPr>
          <p:sp>
            <p:nvSpPr>
              <p:cNvPr id="260" name="Shape 260"/>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1" name="Shape 26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2" name="Shape 262"/>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63" name="Shape 263"/>
            <p:cNvGrpSpPr/>
            <p:nvPr/>
          </p:nvGrpSpPr>
          <p:grpSpPr>
            <a:xfrm>
              <a:off x="8912488" y="4309200"/>
              <a:ext cx="231600" cy="834300"/>
              <a:chOff x="8912488" y="4309200"/>
              <a:chExt cx="231600" cy="834300"/>
            </a:xfrm>
          </p:grpSpPr>
          <p:sp>
            <p:nvSpPr>
              <p:cNvPr id="264" name="Shape 264"/>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5" name="Shape 265"/>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6" name="Shape 266"/>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7" name="Shape 267"/>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sp>
        <p:nvSpPr>
          <p:cNvPr id="268" name="Shape 268"/>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Shape 269"/>
          <p:cNvSpPr txBox="1"/>
          <p:nvPr>
            <p:ph idx="1" type="body"/>
          </p:nvPr>
        </p:nvSpPr>
        <p:spPr>
          <a:xfrm>
            <a:off x="1388625" y="2712300"/>
            <a:ext cx="6366900" cy="1111200"/>
          </a:xfrm>
          <a:prstGeom prst="rect">
            <a:avLst/>
          </a:prstGeom>
        </p:spPr>
        <p:txBody>
          <a:bodyPr anchorCtr="0" anchor="t" bIns="91425" lIns="91425" spcFirstLastPara="1" rIns="91425" wrap="square" tIns="91425"/>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Shape 27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Shape 27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Shape 50"/>
          <p:cNvGrpSpPr/>
          <p:nvPr/>
        </p:nvGrpSpPr>
        <p:grpSpPr>
          <a:xfrm>
            <a:off x="146769" y="3406"/>
            <a:ext cx="1233215" cy="1384535"/>
            <a:chOff x="146769" y="3406"/>
            <a:chExt cx="1233215" cy="1384535"/>
          </a:xfrm>
        </p:grpSpPr>
        <p:grpSp>
          <p:nvGrpSpPr>
            <p:cNvPr id="51" name="Shape 51"/>
            <p:cNvGrpSpPr/>
            <p:nvPr/>
          </p:nvGrpSpPr>
          <p:grpSpPr>
            <a:xfrm>
              <a:off x="1063183" y="3406"/>
              <a:ext cx="316800" cy="688513"/>
              <a:chOff x="1063183" y="3406"/>
              <a:chExt cx="316800" cy="688513"/>
            </a:xfrm>
          </p:grpSpPr>
          <p:sp>
            <p:nvSpPr>
              <p:cNvPr id="52" name="Shape 52"/>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54" name="Shape 54"/>
            <p:cNvGrpSpPr/>
            <p:nvPr/>
          </p:nvGrpSpPr>
          <p:grpSpPr>
            <a:xfrm>
              <a:off x="604976" y="3406"/>
              <a:ext cx="316800" cy="1036524"/>
              <a:chOff x="604976" y="3406"/>
              <a:chExt cx="316800" cy="1036524"/>
            </a:xfrm>
          </p:grpSpPr>
          <p:sp>
            <p:nvSpPr>
              <p:cNvPr id="55" name="Shape 55"/>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 name="Shape 56"/>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 name="Shape 57"/>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58" name="Shape 58"/>
            <p:cNvGrpSpPr/>
            <p:nvPr/>
          </p:nvGrpSpPr>
          <p:grpSpPr>
            <a:xfrm>
              <a:off x="146769" y="3406"/>
              <a:ext cx="316800" cy="1384535"/>
              <a:chOff x="146769" y="3406"/>
              <a:chExt cx="316800" cy="1384535"/>
            </a:xfrm>
          </p:grpSpPr>
          <p:sp>
            <p:nvSpPr>
              <p:cNvPr id="59" name="Shape 59"/>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 name="Shape 60"/>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 name="Shape 61"/>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 name="Shape 62"/>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grpSp>
        <p:nvGrpSpPr>
          <p:cNvPr id="63" name="Shape 63"/>
          <p:cNvGrpSpPr/>
          <p:nvPr/>
        </p:nvGrpSpPr>
        <p:grpSpPr>
          <a:xfrm>
            <a:off x="6775084" y="2904008"/>
            <a:ext cx="2186148" cy="2239500"/>
            <a:chOff x="6775084" y="2904008"/>
            <a:chExt cx="2186148" cy="2239500"/>
          </a:xfrm>
        </p:grpSpPr>
        <p:grpSp>
          <p:nvGrpSpPr>
            <p:cNvPr id="64" name="Shape 64"/>
            <p:cNvGrpSpPr/>
            <p:nvPr/>
          </p:nvGrpSpPr>
          <p:grpSpPr>
            <a:xfrm>
              <a:off x="6775084" y="4253708"/>
              <a:ext cx="409500" cy="889800"/>
              <a:chOff x="6775084" y="4253708"/>
              <a:chExt cx="409500" cy="889800"/>
            </a:xfrm>
          </p:grpSpPr>
          <p:sp>
            <p:nvSpPr>
              <p:cNvPr id="65" name="Shape 65"/>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 name="Shape 66"/>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67" name="Shape 67"/>
            <p:cNvGrpSpPr/>
            <p:nvPr/>
          </p:nvGrpSpPr>
          <p:grpSpPr>
            <a:xfrm>
              <a:off x="7367299" y="3804008"/>
              <a:ext cx="409500" cy="1339500"/>
              <a:chOff x="7367299" y="3804008"/>
              <a:chExt cx="409500" cy="1339500"/>
            </a:xfrm>
          </p:grpSpPr>
          <p:sp>
            <p:nvSpPr>
              <p:cNvPr id="68" name="Shape 68"/>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 name="Shape 69"/>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 name="Shape 70"/>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1" name="Shape 71"/>
            <p:cNvGrpSpPr/>
            <p:nvPr/>
          </p:nvGrpSpPr>
          <p:grpSpPr>
            <a:xfrm>
              <a:off x="7959516" y="3354008"/>
              <a:ext cx="409500" cy="1789500"/>
              <a:chOff x="7959516" y="3354008"/>
              <a:chExt cx="409500" cy="1789500"/>
            </a:xfrm>
          </p:grpSpPr>
          <p:sp>
            <p:nvSpPr>
              <p:cNvPr id="72" name="Shape 72"/>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6" name="Shape 76"/>
            <p:cNvGrpSpPr/>
            <p:nvPr/>
          </p:nvGrpSpPr>
          <p:grpSpPr>
            <a:xfrm>
              <a:off x="8551731" y="2904008"/>
              <a:ext cx="409500" cy="2239500"/>
              <a:chOff x="8551731" y="2904008"/>
              <a:chExt cx="409500" cy="2239500"/>
            </a:xfrm>
          </p:grpSpPr>
          <p:sp>
            <p:nvSpPr>
              <p:cNvPr id="77" name="Shape 77"/>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sp>
        <p:nvSpPr>
          <p:cNvPr id="82" name="Shape 82"/>
          <p:cNvSpPr txBox="1"/>
          <p:nvPr>
            <p:ph type="title"/>
          </p:nvPr>
        </p:nvSpPr>
        <p:spPr>
          <a:xfrm>
            <a:off x="824000" y="1613825"/>
            <a:ext cx="58578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Shape 8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Shape 85"/>
          <p:cNvGrpSpPr/>
          <p:nvPr/>
        </p:nvGrpSpPr>
        <p:grpSpPr>
          <a:xfrm>
            <a:off x="625966" y="299376"/>
            <a:ext cx="999312" cy="999312"/>
            <a:chOff x="348199" y="179450"/>
            <a:chExt cx="1116300" cy="1116300"/>
          </a:xfrm>
        </p:grpSpPr>
        <p:sp>
          <p:nvSpPr>
            <p:cNvPr id="86" name="Shape 8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8" name="Shape 88"/>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Shape 89"/>
          <p:cNvSpPr txBox="1"/>
          <p:nvPr>
            <p:ph idx="1" type="body"/>
          </p:nvPr>
        </p:nvSpPr>
        <p:spPr>
          <a:xfrm>
            <a:off x="1303800" y="1990050"/>
            <a:ext cx="70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Shape 9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Shape 92"/>
          <p:cNvGrpSpPr/>
          <p:nvPr/>
        </p:nvGrpSpPr>
        <p:grpSpPr>
          <a:xfrm>
            <a:off x="625966" y="299376"/>
            <a:ext cx="999312" cy="999312"/>
            <a:chOff x="348199" y="179450"/>
            <a:chExt cx="1116300" cy="1116300"/>
          </a:xfrm>
        </p:grpSpPr>
        <p:sp>
          <p:nvSpPr>
            <p:cNvPr id="93" name="Shape 93"/>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Shape 95"/>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Shape 96"/>
          <p:cNvSpPr txBox="1"/>
          <p:nvPr>
            <p:ph idx="1" type="body"/>
          </p:nvPr>
        </p:nvSpPr>
        <p:spPr>
          <a:xfrm>
            <a:off x="130380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Shape 97"/>
          <p:cNvSpPr txBox="1"/>
          <p:nvPr>
            <p:ph idx="2" type="body"/>
          </p:nvPr>
        </p:nvSpPr>
        <p:spPr>
          <a:xfrm>
            <a:off x="490365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Shape 9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Shape 100"/>
          <p:cNvGrpSpPr/>
          <p:nvPr/>
        </p:nvGrpSpPr>
        <p:grpSpPr>
          <a:xfrm>
            <a:off x="625966" y="299376"/>
            <a:ext cx="999312" cy="999312"/>
            <a:chOff x="348199" y="179450"/>
            <a:chExt cx="1116300" cy="1116300"/>
          </a:xfrm>
        </p:grpSpPr>
        <p:sp>
          <p:nvSpPr>
            <p:cNvPr id="101" name="Shape 101"/>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 name="Shape 103"/>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Shape 10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Shape 106"/>
          <p:cNvGrpSpPr/>
          <p:nvPr/>
        </p:nvGrpSpPr>
        <p:grpSpPr>
          <a:xfrm>
            <a:off x="625966" y="299376"/>
            <a:ext cx="999312" cy="999312"/>
            <a:chOff x="348199" y="179450"/>
            <a:chExt cx="1116300" cy="1116300"/>
          </a:xfrm>
        </p:grpSpPr>
        <p:sp>
          <p:nvSpPr>
            <p:cNvPr id="107" name="Shape 10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9" name="Shape 109"/>
          <p:cNvSpPr txBox="1"/>
          <p:nvPr>
            <p:ph type="title"/>
          </p:nvPr>
        </p:nvSpPr>
        <p:spPr>
          <a:xfrm>
            <a:off x="1303800" y="598575"/>
            <a:ext cx="3312000" cy="15900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Shape 110"/>
          <p:cNvSpPr txBox="1"/>
          <p:nvPr>
            <p:ph idx="1" type="body"/>
          </p:nvPr>
        </p:nvSpPr>
        <p:spPr>
          <a:xfrm>
            <a:off x="1303800" y="2309675"/>
            <a:ext cx="3312000" cy="2221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Shape 1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Shape 113"/>
          <p:cNvGrpSpPr/>
          <p:nvPr/>
        </p:nvGrpSpPr>
        <p:grpSpPr>
          <a:xfrm>
            <a:off x="6866714" y="1306"/>
            <a:ext cx="2267451" cy="2601690"/>
            <a:chOff x="6790514" y="1306"/>
            <a:chExt cx="2267451" cy="2601690"/>
          </a:xfrm>
        </p:grpSpPr>
        <p:grpSp>
          <p:nvGrpSpPr>
            <p:cNvPr id="114" name="Shape 114"/>
            <p:cNvGrpSpPr/>
            <p:nvPr/>
          </p:nvGrpSpPr>
          <p:grpSpPr>
            <a:xfrm>
              <a:off x="7067465" y="1306"/>
              <a:ext cx="1990500" cy="1990200"/>
              <a:chOff x="7067465" y="1306"/>
              <a:chExt cx="1990500" cy="1990200"/>
            </a:xfrm>
          </p:grpSpPr>
          <p:sp>
            <p:nvSpPr>
              <p:cNvPr id="115" name="Shape 115"/>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18" name="Shape 118"/>
            <p:cNvGrpSpPr/>
            <p:nvPr/>
          </p:nvGrpSpPr>
          <p:grpSpPr>
            <a:xfrm>
              <a:off x="8207126" y="1807996"/>
              <a:ext cx="795000" cy="795000"/>
              <a:chOff x="8207126" y="1807996"/>
              <a:chExt cx="795000" cy="795000"/>
            </a:xfrm>
          </p:grpSpPr>
          <p:sp>
            <p:nvSpPr>
              <p:cNvPr id="119" name="Shape 119"/>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22" name="Shape 122"/>
            <p:cNvGrpSpPr/>
            <p:nvPr/>
          </p:nvGrpSpPr>
          <p:grpSpPr>
            <a:xfrm>
              <a:off x="6790514" y="118857"/>
              <a:ext cx="548700" cy="548700"/>
              <a:chOff x="6790514" y="118857"/>
              <a:chExt cx="548700" cy="548700"/>
            </a:xfrm>
          </p:grpSpPr>
          <p:sp>
            <p:nvSpPr>
              <p:cNvPr id="123" name="Shape 123"/>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sp>
        <p:nvSpPr>
          <p:cNvPr id="125" name="Shape 125"/>
          <p:cNvSpPr txBox="1"/>
          <p:nvPr>
            <p:ph type="title"/>
          </p:nvPr>
        </p:nvSpPr>
        <p:spPr>
          <a:xfrm>
            <a:off x="824000" y="763600"/>
            <a:ext cx="5857800" cy="35733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Shape 12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Shape 128"/>
          <p:cNvGrpSpPr/>
          <p:nvPr/>
        </p:nvGrpSpPr>
        <p:grpSpPr>
          <a:xfrm>
            <a:off x="625966" y="299376"/>
            <a:ext cx="999312" cy="999312"/>
            <a:chOff x="348199" y="179450"/>
            <a:chExt cx="1116300" cy="1116300"/>
          </a:xfrm>
        </p:grpSpPr>
        <p:sp>
          <p:nvSpPr>
            <p:cNvPr id="129" name="Shape 12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0" name="Shape 13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31" name="Shape 131"/>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Shape 132"/>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Shape 133"/>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Shape 13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Shape 136"/>
          <p:cNvGrpSpPr/>
          <p:nvPr/>
        </p:nvGrpSpPr>
        <p:grpSpPr>
          <a:xfrm>
            <a:off x="713373" y="3847119"/>
            <a:ext cx="825392" cy="825392"/>
            <a:chOff x="348199" y="179450"/>
            <a:chExt cx="1116300" cy="1116300"/>
          </a:xfrm>
        </p:grpSpPr>
        <p:sp>
          <p:nvSpPr>
            <p:cNvPr id="137" name="Shape 13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 name="Shape 13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39" name="Shape 139"/>
          <p:cNvSpPr txBox="1"/>
          <p:nvPr>
            <p:ph idx="1" type="body"/>
          </p:nvPr>
        </p:nvSpPr>
        <p:spPr>
          <a:xfrm>
            <a:off x="1303800" y="4138975"/>
            <a:ext cx="5843100" cy="534900"/>
          </a:xfrm>
          <a:prstGeom prst="rect">
            <a:avLst/>
          </a:prstGeom>
        </p:spPr>
        <p:txBody>
          <a:bodyPr anchorCtr="0" anchor="t"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40" name="Shape 14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Shape 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jp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jpg"/><Relationship Id="rId4" Type="http://schemas.openxmlformats.org/officeDocument/2006/relationships/image" Target="../media/image9.jpg"/><Relationship Id="rId5"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1.jpg"/><Relationship Id="rId4" Type="http://schemas.openxmlformats.org/officeDocument/2006/relationships/image" Target="../media/image3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34.jpg"/><Relationship Id="rId5" Type="http://schemas.openxmlformats.org/officeDocument/2006/relationships/image" Target="../media/image3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jpg"/><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6.jpg"/><Relationship Id="rId5" Type="http://schemas.openxmlformats.org/officeDocument/2006/relationships/image" Target="../media/image15.jpg"/><Relationship Id="rId6"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ph type="ctrTitle"/>
          </p:nvPr>
        </p:nvSpPr>
        <p:spPr>
          <a:xfrm>
            <a:off x="824000" y="630625"/>
            <a:ext cx="4498500" cy="25098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en"/>
              <a:t>J2 Innovations’ Automatic RFID Employee Clocking System</a:t>
            </a:r>
            <a:endParaRPr/>
          </a:p>
        </p:txBody>
      </p:sp>
      <p:sp>
        <p:nvSpPr>
          <p:cNvPr id="278" name="Shape 278"/>
          <p:cNvSpPr txBox="1"/>
          <p:nvPr>
            <p:ph idx="1" type="subTitle"/>
          </p:nvPr>
        </p:nvSpPr>
        <p:spPr>
          <a:xfrm>
            <a:off x="945500" y="3596300"/>
            <a:ext cx="4255500" cy="6954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Koppany Horvath’s Senior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Shape 34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Implementation</a:t>
            </a:r>
            <a:endParaRPr/>
          </a:p>
        </p:txBody>
      </p:sp>
      <p:sp>
        <p:nvSpPr>
          <p:cNvPr id="344" name="Shape 34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Build the full circuit</a:t>
            </a:r>
            <a:endParaRPr sz="1800"/>
          </a:p>
          <a:p>
            <a:pPr indent="-342900" lvl="0" marL="457200" rtl="0">
              <a:spcBef>
                <a:spcPts val="0"/>
              </a:spcBef>
              <a:spcAft>
                <a:spcPts val="0"/>
              </a:spcAft>
              <a:buSzPts val="1800"/>
              <a:buChar char="●"/>
            </a:pPr>
            <a:r>
              <a:rPr lang="en" sz="1800"/>
              <a:t>Write AP routines</a:t>
            </a:r>
            <a:endParaRPr sz="1800"/>
          </a:p>
          <a:p>
            <a:pPr indent="-342900" lvl="0" marL="457200" rtl="0">
              <a:spcBef>
                <a:spcPts val="0"/>
              </a:spcBef>
              <a:spcAft>
                <a:spcPts val="0"/>
              </a:spcAft>
              <a:buSzPts val="1800"/>
              <a:buChar char="●"/>
            </a:pPr>
            <a:r>
              <a:rPr lang="en" sz="1800"/>
              <a:t>Write rest of firmware</a:t>
            </a:r>
            <a:endParaRPr sz="1800"/>
          </a:p>
          <a:p>
            <a:pPr indent="-342900" lvl="0" marL="457200" rtl="0">
              <a:spcBef>
                <a:spcPts val="0"/>
              </a:spcBef>
              <a:spcAft>
                <a:spcPts val="0"/>
              </a:spcAft>
              <a:buSzPts val="1800"/>
              <a:buChar char="●"/>
            </a:pPr>
            <a:r>
              <a:rPr lang="en" sz="1800"/>
              <a:t>Test all modes</a:t>
            </a:r>
            <a:endParaRPr sz="1800"/>
          </a:p>
          <a:p>
            <a:pPr indent="-342900" lvl="0" marL="457200" rtl="0">
              <a:spcBef>
                <a:spcPts val="0"/>
              </a:spcBef>
              <a:spcAft>
                <a:spcPts val="0"/>
              </a:spcAft>
              <a:buSzPts val="1800"/>
              <a:buChar char="●"/>
            </a:pPr>
            <a:r>
              <a:rPr lang="en" sz="1800"/>
              <a:t>Test all features</a:t>
            </a:r>
            <a:endParaRPr sz="1800"/>
          </a:p>
          <a:p>
            <a:pPr indent="-342900" lvl="0" marL="457200" rtl="0">
              <a:spcBef>
                <a:spcPts val="0"/>
              </a:spcBef>
              <a:spcAft>
                <a:spcPts val="0"/>
              </a:spcAft>
              <a:buSzPts val="1800"/>
              <a:buChar char="●"/>
            </a:pPr>
            <a:r>
              <a:rPr lang="en" sz="1800"/>
              <a:t>Update server API</a:t>
            </a:r>
            <a:endParaRPr sz="1800"/>
          </a:p>
          <a:p>
            <a:pPr indent="-342900" lvl="0" marL="457200" rtl="0">
              <a:spcBef>
                <a:spcPts val="0"/>
              </a:spcBef>
              <a:spcAft>
                <a:spcPts val="0"/>
              </a:spcAft>
              <a:buSzPts val="1800"/>
              <a:buChar char="●"/>
            </a:pPr>
            <a:r>
              <a:rPr lang="en" sz="1800"/>
              <a:t>Updates to database</a:t>
            </a:r>
            <a:endParaRPr sz="1800"/>
          </a:p>
        </p:txBody>
      </p:sp>
      <p:pic>
        <p:nvPicPr>
          <p:cNvPr id="345" name="Shape 345"/>
          <p:cNvPicPr preferRelativeResize="0"/>
          <p:nvPr/>
        </p:nvPicPr>
        <p:blipFill>
          <a:blip r:embed="rId3">
            <a:alphaModFix/>
          </a:blip>
          <a:stretch>
            <a:fillRect/>
          </a:stretch>
        </p:blipFill>
        <p:spPr>
          <a:xfrm>
            <a:off x="6393900" y="1365647"/>
            <a:ext cx="2509175" cy="2412202"/>
          </a:xfrm>
          <a:prstGeom prst="rect">
            <a:avLst/>
          </a:prstGeom>
          <a:noFill/>
          <a:ln>
            <a:noFill/>
          </a:ln>
        </p:spPr>
      </p:pic>
      <p:pic>
        <p:nvPicPr>
          <p:cNvPr id="346" name="Shape 346"/>
          <p:cNvPicPr preferRelativeResize="0"/>
          <p:nvPr/>
        </p:nvPicPr>
        <p:blipFill>
          <a:blip r:embed="rId4">
            <a:alphaModFix/>
          </a:blip>
          <a:stretch>
            <a:fillRect/>
          </a:stretch>
        </p:blipFill>
        <p:spPr>
          <a:xfrm>
            <a:off x="4519601" y="905688"/>
            <a:ext cx="1874300" cy="33321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Shape 35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Implementation</a:t>
            </a:r>
            <a:endParaRPr/>
          </a:p>
        </p:txBody>
      </p:sp>
      <p:sp>
        <p:nvSpPr>
          <p:cNvPr id="352" name="Shape 352"/>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3D printed case design</a:t>
            </a:r>
            <a:endParaRPr sz="1800"/>
          </a:p>
          <a:p>
            <a:pPr indent="-342900" lvl="1" marL="914400" rtl="0">
              <a:spcBef>
                <a:spcPts val="0"/>
              </a:spcBef>
              <a:spcAft>
                <a:spcPts val="0"/>
              </a:spcAft>
              <a:buSzPts val="1800"/>
              <a:buChar char="○"/>
            </a:pPr>
            <a:r>
              <a:rPr lang="en" sz="1800"/>
              <a:t>Using snap joints</a:t>
            </a:r>
            <a:endParaRPr sz="1800"/>
          </a:p>
          <a:p>
            <a:pPr indent="-342900" lvl="1" marL="914400" rtl="0">
              <a:spcBef>
                <a:spcPts val="0"/>
              </a:spcBef>
              <a:spcAft>
                <a:spcPts val="0"/>
              </a:spcAft>
              <a:buSzPts val="1800"/>
              <a:buChar char="○"/>
            </a:pPr>
            <a:r>
              <a:rPr lang="en" sz="1800"/>
              <a:t>Trial and error</a:t>
            </a:r>
            <a:endParaRPr sz="1800"/>
          </a:p>
          <a:p>
            <a:pPr indent="-342900" lvl="1" marL="914400">
              <a:spcBef>
                <a:spcPts val="0"/>
              </a:spcBef>
              <a:spcAft>
                <a:spcPts val="0"/>
              </a:spcAft>
              <a:buSzPts val="1800"/>
              <a:buChar char="○"/>
            </a:pPr>
            <a:r>
              <a:rPr lang="en" sz="1800"/>
              <a:t>Alternative needed</a:t>
            </a:r>
            <a:endParaRPr sz="1800"/>
          </a:p>
        </p:txBody>
      </p:sp>
      <p:pic>
        <p:nvPicPr>
          <p:cNvPr id="353" name="Shape 353"/>
          <p:cNvPicPr preferRelativeResize="0"/>
          <p:nvPr/>
        </p:nvPicPr>
        <p:blipFill>
          <a:blip r:embed="rId3">
            <a:alphaModFix/>
          </a:blip>
          <a:stretch>
            <a:fillRect/>
          </a:stretch>
        </p:blipFill>
        <p:spPr>
          <a:xfrm>
            <a:off x="5162872" y="637801"/>
            <a:ext cx="2062157" cy="1707524"/>
          </a:xfrm>
          <a:prstGeom prst="rect">
            <a:avLst/>
          </a:prstGeom>
          <a:noFill/>
          <a:ln>
            <a:noFill/>
          </a:ln>
        </p:spPr>
      </p:pic>
      <p:pic>
        <p:nvPicPr>
          <p:cNvPr id="354" name="Shape 354"/>
          <p:cNvPicPr preferRelativeResize="0"/>
          <p:nvPr/>
        </p:nvPicPr>
        <p:blipFill>
          <a:blip r:embed="rId4">
            <a:alphaModFix/>
          </a:blip>
          <a:stretch>
            <a:fillRect/>
          </a:stretch>
        </p:blipFill>
        <p:spPr>
          <a:xfrm>
            <a:off x="7391093" y="1475926"/>
            <a:ext cx="1409575" cy="1707525"/>
          </a:xfrm>
          <a:prstGeom prst="rect">
            <a:avLst/>
          </a:prstGeom>
          <a:noFill/>
          <a:ln>
            <a:noFill/>
          </a:ln>
        </p:spPr>
      </p:pic>
      <p:pic>
        <p:nvPicPr>
          <p:cNvPr id="355" name="Shape 355"/>
          <p:cNvPicPr preferRelativeResize="0"/>
          <p:nvPr/>
        </p:nvPicPr>
        <p:blipFill>
          <a:blip r:embed="rId5">
            <a:alphaModFix/>
          </a:blip>
          <a:stretch>
            <a:fillRect/>
          </a:stretch>
        </p:blipFill>
        <p:spPr>
          <a:xfrm>
            <a:off x="4812275" y="2944525"/>
            <a:ext cx="2474400" cy="19962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Shape 36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Implementation</a:t>
            </a:r>
            <a:endParaRPr/>
          </a:p>
        </p:txBody>
      </p:sp>
      <p:sp>
        <p:nvSpPr>
          <p:cNvPr id="361" name="Shape 361"/>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3D printed case design</a:t>
            </a:r>
            <a:endParaRPr sz="1800"/>
          </a:p>
          <a:p>
            <a:pPr indent="-342900" lvl="1" marL="914400" rtl="0">
              <a:spcBef>
                <a:spcPts val="0"/>
              </a:spcBef>
              <a:spcAft>
                <a:spcPts val="0"/>
              </a:spcAft>
              <a:buSzPts val="1800"/>
              <a:buChar char="○"/>
            </a:pPr>
            <a:r>
              <a:rPr lang="en" sz="1800"/>
              <a:t>“Pin lock mechanism”</a:t>
            </a:r>
            <a:endParaRPr sz="1800"/>
          </a:p>
          <a:p>
            <a:pPr indent="-342900" lvl="1" marL="914400" rtl="0">
              <a:spcBef>
                <a:spcPts val="0"/>
              </a:spcBef>
              <a:spcAft>
                <a:spcPts val="0"/>
              </a:spcAft>
              <a:buSzPts val="1800"/>
              <a:buChar char="○"/>
            </a:pPr>
            <a:r>
              <a:rPr lang="en" sz="1800"/>
              <a:t>Also trial and error</a:t>
            </a:r>
            <a:endParaRPr sz="1800"/>
          </a:p>
          <a:p>
            <a:pPr indent="-342900" lvl="1" marL="914400" rtl="0">
              <a:spcBef>
                <a:spcPts val="0"/>
              </a:spcBef>
              <a:spcAft>
                <a:spcPts val="0"/>
              </a:spcAft>
              <a:buSzPts val="1800"/>
              <a:buChar char="○"/>
            </a:pPr>
            <a:r>
              <a:rPr lang="en" sz="1800"/>
              <a:t>Easy to implement</a:t>
            </a:r>
            <a:endParaRPr sz="1800"/>
          </a:p>
          <a:p>
            <a:pPr indent="-342900" lvl="1" marL="914400" rtl="0">
              <a:spcBef>
                <a:spcPts val="0"/>
              </a:spcBef>
              <a:spcAft>
                <a:spcPts val="0"/>
              </a:spcAft>
              <a:buSzPts val="1800"/>
              <a:buChar char="○"/>
            </a:pPr>
            <a:r>
              <a:rPr lang="en" sz="1800"/>
              <a:t>Very strong and easy to use</a:t>
            </a:r>
            <a:endParaRPr sz="1800"/>
          </a:p>
          <a:p>
            <a:pPr indent="-342900" lvl="1" marL="914400">
              <a:spcBef>
                <a:spcPts val="0"/>
              </a:spcBef>
              <a:spcAft>
                <a:spcPts val="0"/>
              </a:spcAft>
              <a:buSzPts val="1800"/>
              <a:buChar char="○"/>
            </a:pPr>
            <a:r>
              <a:rPr lang="en" sz="1800"/>
              <a:t>Successful</a:t>
            </a:r>
            <a:endParaRPr sz="1800"/>
          </a:p>
        </p:txBody>
      </p:sp>
      <p:pic>
        <p:nvPicPr>
          <p:cNvPr id="362" name="Shape 362"/>
          <p:cNvPicPr preferRelativeResize="0"/>
          <p:nvPr/>
        </p:nvPicPr>
        <p:blipFill>
          <a:blip r:embed="rId3">
            <a:alphaModFix/>
          </a:blip>
          <a:stretch>
            <a:fillRect/>
          </a:stretch>
        </p:blipFill>
        <p:spPr>
          <a:xfrm>
            <a:off x="6199375" y="1301334"/>
            <a:ext cx="2647246" cy="1303166"/>
          </a:xfrm>
          <a:prstGeom prst="rect">
            <a:avLst/>
          </a:prstGeom>
          <a:noFill/>
          <a:ln>
            <a:noFill/>
          </a:ln>
        </p:spPr>
      </p:pic>
      <p:pic>
        <p:nvPicPr>
          <p:cNvPr id="363" name="Shape 363"/>
          <p:cNvPicPr preferRelativeResize="0"/>
          <p:nvPr/>
        </p:nvPicPr>
        <p:blipFill>
          <a:blip r:embed="rId4">
            <a:alphaModFix/>
          </a:blip>
          <a:stretch>
            <a:fillRect/>
          </a:stretch>
        </p:blipFill>
        <p:spPr>
          <a:xfrm>
            <a:off x="6199371" y="2697151"/>
            <a:ext cx="2647251" cy="22030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pic>
        <p:nvPicPr>
          <p:cNvPr id="368" name="Shape 368"/>
          <p:cNvPicPr preferRelativeResize="0"/>
          <p:nvPr/>
        </p:nvPicPr>
        <p:blipFill>
          <a:blip r:embed="rId3">
            <a:alphaModFix/>
          </a:blip>
          <a:stretch>
            <a:fillRect/>
          </a:stretch>
        </p:blipFill>
        <p:spPr>
          <a:xfrm>
            <a:off x="4217425" y="716800"/>
            <a:ext cx="2601799" cy="2601799"/>
          </a:xfrm>
          <a:prstGeom prst="rect">
            <a:avLst/>
          </a:prstGeom>
          <a:noFill/>
          <a:ln>
            <a:noFill/>
          </a:ln>
        </p:spPr>
      </p:pic>
      <p:sp>
        <p:nvSpPr>
          <p:cNvPr id="369" name="Shape 36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Implementation</a:t>
            </a:r>
            <a:endParaRPr/>
          </a:p>
        </p:txBody>
      </p:sp>
      <p:sp>
        <p:nvSpPr>
          <p:cNvPr id="370" name="Shape 37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Final case design</a:t>
            </a:r>
            <a:endParaRPr sz="1800"/>
          </a:p>
          <a:p>
            <a:pPr indent="-342900" lvl="1" marL="914400" rtl="0">
              <a:spcBef>
                <a:spcPts val="0"/>
              </a:spcBef>
              <a:spcAft>
                <a:spcPts val="0"/>
              </a:spcAft>
              <a:buSzPts val="1800"/>
              <a:buChar char="○"/>
            </a:pPr>
            <a:r>
              <a:rPr lang="en" sz="1800"/>
              <a:t>Using pin lock</a:t>
            </a:r>
            <a:endParaRPr sz="1800"/>
          </a:p>
          <a:p>
            <a:pPr indent="-342900" lvl="1" marL="914400" rtl="0">
              <a:spcBef>
                <a:spcPts val="0"/>
              </a:spcBef>
              <a:spcAft>
                <a:spcPts val="0"/>
              </a:spcAft>
              <a:buSzPts val="1800"/>
              <a:buChar char="○"/>
            </a:pPr>
            <a:r>
              <a:rPr lang="en" sz="1800"/>
              <a:t>23 hours of printing</a:t>
            </a:r>
            <a:endParaRPr sz="1800"/>
          </a:p>
          <a:p>
            <a:pPr indent="-342900" lvl="1" marL="914400" rtl="0">
              <a:spcBef>
                <a:spcPts val="0"/>
              </a:spcBef>
              <a:spcAft>
                <a:spcPts val="0"/>
              </a:spcAft>
              <a:buSzPts val="1800"/>
              <a:buChar char="○"/>
            </a:pPr>
            <a:r>
              <a:rPr lang="en" sz="1800"/>
              <a:t>5 hours of assembly</a:t>
            </a:r>
            <a:endParaRPr sz="1800"/>
          </a:p>
          <a:p>
            <a:pPr indent="-342900" lvl="2" marL="1371600">
              <a:spcBef>
                <a:spcPts val="0"/>
              </a:spcBef>
              <a:spcAft>
                <a:spcPts val="0"/>
              </a:spcAft>
              <a:buSzPts val="1800"/>
              <a:buChar char="■"/>
            </a:pPr>
            <a:r>
              <a:rPr lang="en" sz="1800"/>
              <a:t>Point to point style</a:t>
            </a:r>
            <a:endParaRPr sz="1800"/>
          </a:p>
        </p:txBody>
      </p:sp>
      <p:pic>
        <p:nvPicPr>
          <p:cNvPr id="371" name="Shape 371"/>
          <p:cNvPicPr preferRelativeResize="0"/>
          <p:nvPr/>
        </p:nvPicPr>
        <p:blipFill>
          <a:blip r:embed="rId4">
            <a:alphaModFix/>
          </a:blip>
          <a:stretch>
            <a:fillRect/>
          </a:stretch>
        </p:blipFill>
        <p:spPr>
          <a:xfrm>
            <a:off x="6819225" y="887625"/>
            <a:ext cx="2116600" cy="2322850"/>
          </a:xfrm>
          <a:prstGeom prst="rect">
            <a:avLst/>
          </a:prstGeom>
          <a:noFill/>
          <a:ln>
            <a:noFill/>
          </a:ln>
        </p:spPr>
      </p:pic>
      <p:pic>
        <p:nvPicPr>
          <p:cNvPr id="372" name="Shape 372"/>
          <p:cNvPicPr preferRelativeResize="0"/>
          <p:nvPr/>
        </p:nvPicPr>
        <p:blipFill>
          <a:blip r:embed="rId5">
            <a:alphaModFix/>
          </a:blip>
          <a:stretch>
            <a:fillRect/>
          </a:stretch>
        </p:blipFill>
        <p:spPr>
          <a:xfrm>
            <a:off x="6503452" y="3318599"/>
            <a:ext cx="2432372" cy="16626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pic>
        <p:nvPicPr>
          <p:cNvPr id="377" name="Shape 377"/>
          <p:cNvPicPr preferRelativeResize="0"/>
          <p:nvPr/>
        </p:nvPicPr>
        <p:blipFill>
          <a:blip r:embed="rId3">
            <a:alphaModFix/>
          </a:blip>
          <a:stretch>
            <a:fillRect/>
          </a:stretch>
        </p:blipFill>
        <p:spPr>
          <a:xfrm>
            <a:off x="3487671" y="1597873"/>
            <a:ext cx="5569076" cy="2734899"/>
          </a:xfrm>
          <a:prstGeom prst="rect">
            <a:avLst/>
          </a:prstGeom>
          <a:noFill/>
          <a:ln>
            <a:noFill/>
          </a:ln>
          <a:effectLst>
            <a:outerShdw blurRad="57150" rotWithShape="0" algn="bl" dir="5400000" dist="19050">
              <a:srgbClr val="000000">
                <a:alpha val="50000"/>
              </a:srgbClr>
            </a:outerShdw>
          </a:effectLst>
        </p:spPr>
      </p:pic>
      <p:sp>
        <p:nvSpPr>
          <p:cNvPr id="378" name="Shape 37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Implementation</a:t>
            </a:r>
            <a:endParaRPr/>
          </a:p>
        </p:txBody>
      </p:sp>
      <p:sp>
        <p:nvSpPr>
          <p:cNvPr id="379" name="Shape 379"/>
          <p:cNvSpPr txBox="1"/>
          <p:nvPr>
            <p:ph idx="1" type="body"/>
          </p:nvPr>
        </p:nvSpPr>
        <p:spPr>
          <a:xfrm>
            <a:off x="732325" y="1990050"/>
            <a:ext cx="7030500" cy="254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Profile page</a:t>
            </a:r>
            <a:endParaRPr sz="1800"/>
          </a:p>
          <a:p>
            <a:pPr indent="-342900" lvl="1" marL="914400" rtl="0">
              <a:spcBef>
                <a:spcPts val="0"/>
              </a:spcBef>
              <a:spcAft>
                <a:spcPts val="0"/>
              </a:spcAft>
              <a:buSzPts val="1800"/>
              <a:buChar char="○"/>
            </a:pPr>
            <a:r>
              <a:rPr lang="en" sz="1800"/>
              <a:t>Work chart</a:t>
            </a:r>
            <a:endParaRPr sz="1800"/>
          </a:p>
          <a:p>
            <a:pPr indent="-342900" lvl="1" marL="914400" rtl="0">
              <a:spcBef>
                <a:spcPts val="0"/>
              </a:spcBef>
              <a:spcAft>
                <a:spcPts val="0"/>
              </a:spcAft>
              <a:buSzPts val="1800"/>
              <a:buChar char="○"/>
            </a:pPr>
            <a:r>
              <a:rPr lang="en" sz="1800"/>
              <a:t>Historical data</a:t>
            </a:r>
            <a:endParaRPr sz="1800"/>
          </a:p>
          <a:p>
            <a:pPr indent="-342900" lvl="1" marL="914400" rtl="0">
              <a:spcBef>
                <a:spcPts val="0"/>
              </a:spcBef>
              <a:spcAft>
                <a:spcPts val="0"/>
              </a:spcAft>
              <a:buSzPts val="1800"/>
              <a:buChar char="○"/>
            </a:pPr>
            <a:r>
              <a:rPr lang="en" sz="1800"/>
              <a:t>Estimated times</a:t>
            </a:r>
            <a:endParaRPr sz="1800"/>
          </a:p>
          <a:p>
            <a:pPr indent="-342900" lvl="1" marL="914400" rtl="0">
              <a:spcBef>
                <a:spcPts val="0"/>
              </a:spcBef>
              <a:spcAft>
                <a:spcPts val="0"/>
              </a:spcAft>
              <a:buSzPts val="1800"/>
              <a:buChar char="○"/>
            </a:pPr>
            <a:r>
              <a:rPr lang="en" sz="1800"/>
              <a:t>Profile pic</a:t>
            </a:r>
            <a:endParaRPr sz="1800"/>
          </a:p>
          <a:p>
            <a:pPr indent="-342900" lvl="0" marL="457200">
              <a:spcBef>
                <a:spcPts val="0"/>
              </a:spcBef>
              <a:spcAft>
                <a:spcPts val="0"/>
              </a:spcAft>
              <a:buSzPts val="1800"/>
              <a:buChar char="●"/>
            </a:pPr>
            <a:r>
              <a:rPr lang="en" sz="1800"/>
              <a:t>Update API</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Implementation</a:t>
            </a:r>
            <a:endParaRPr/>
          </a:p>
        </p:txBody>
      </p:sp>
      <p:pic>
        <p:nvPicPr>
          <p:cNvPr id="385" name="Shape 385"/>
          <p:cNvPicPr preferRelativeResize="0"/>
          <p:nvPr/>
        </p:nvPicPr>
        <p:blipFill>
          <a:blip r:embed="rId3">
            <a:alphaModFix/>
          </a:blip>
          <a:stretch>
            <a:fillRect/>
          </a:stretch>
        </p:blipFill>
        <p:spPr>
          <a:xfrm>
            <a:off x="4053100" y="1067875"/>
            <a:ext cx="4995298" cy="1211125"/>
          </a:xfrm>
          <a:prstGeom prst="rect">
            <a:avLst/>
          </a:prstGeom>
          <a:noFill/>
          <a:ln>
            <a:noFill/>
          </a:ln>
          <a:effectLst>
            <a:outerShdw blurRad="57150" rotWithShape="0" algn="bl" dir="5400000" dist="19050">
              <a:srgbClr val="000000">
                <a:alpha val="50000"/>
              </a:srgbClr>
            </a:outerShdw>
          </a:effectLst>
        </p:spPr>
      </p:pic>
      <p:pic>
        <p:nvPicPr>
          <p:cNvPr id="386" name="Shape 386"/>
          <p:cNvPicPr preferRelativeResize="0"/>
          <p:nvPr/>
        </p:nvPicPr>
        <p:blipFill>
          <a:blip r:embed="rId4">
            <a:alphaModFix/>
          </a:blip>
          <a:stretch>
            <a:fillRect/>
          </a:stretch>
        </p:blipFill>
        <p:spPr>
          <a:xfrm>
            <a:off x="4053100" y="2321075"/>
            <a:ext cx="4995298" cy="2761699"/>
          </a:xfrm>
          <a:prstGeom prst="rect">
            <a:avLst/>
          </a:prstGeom>
          <a:noFill/>
          <a:ln>
            <a:noFill/>
          </a:ln>
          <a:effectLst>
            <a:outerShdw blurRad="57150" rotWithShape="0" algn="bl" dir="5400000" dist="19050">
              <a:srgbClr val="000000">
                <a:alpha val="50000"/>
              </a:srgbClr>
            </a:outerShdw>
          </a:effectLst>
        </p:spPr>
      </p:pic>
      <p:sp>
        <p:nvSpPr>
          <p:cNvPr id="387" name="Shape 387"/>
          <p:cNvSpPr txBox="1"/>
          <p:nvPr>
            <p:ph idx="1" type="body"/>
          </p:nvPr>
        </p:nvSpPr>
        <p:spPr>
          <a:xfrm>
            <a:off x="862000" y="1990050"/>
            <a:ext cx="7030500" cy="254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User Management</a:t>
            </a:r>
            <a:endParaRPr sz="1800"/>
          </a:p>
          <a:p>
            <a:pPr indent="-342900" lvl="1" marL="914400" rtl="0">
              <a:spcBef>
                <a:spcPts val="0"/>
              </a:spcBef>
              <a:spcAft>
                <a:spcPts val="0"/>
              </a:spcAft>
              <a:buSzPts val="1800"/>
              <a:buChar char="○"/>
            </a:pPr>
            <a:r>
              <a:rPr lang="en" sz="1800"/>
              <a:t>View all users</a:t>
            </a:r>
            <a:endParaRPr sz="1800"/>
          </a:p>
          <a:p>
            <a:pPr indent="-342900" lvl="1" marL="914400" rtl="0">
              <a:spcBef>
                <a:spcPts val="0"/>
              </a:spcBef>
              <a:spcAft>
                <a:spcPts val="0"/>
              </a:spcAft>
              <a:buSzPts val="1800"/>
              <a:buChar char="○"/>
            </a:pPr>
            <a:r>
              <a:rPr lang="en" sz="1800"/>
              <a:t>See who’s clocked in</a:t>
            </a:r>
            <a:endParaRPr sz="1800"/>
          </a:p>
          <a:p>
            <a:pPr indent="-342900" lvl="1" marL="914400" rtl="0">
              <a:spcBef>
                <a:spcPts val="0"/>
              </a:spcBef>
              <a:spcAft>
                <a:spcPts val="0"/>
              </a:spcAft>
              <a:buSzPts val="1800"/>
              <a:buChar char="○"/>
            </a:pPr>
            <a:r>
              <a:rPr lang="en" sz="1800"/>
              <a:t>See profiles</a:t>
            </a:r>
            <a:endParaRPr sz="1800"/>
          </a:p>
          <a:p>
            <a:pPr indent="-342900" lvl="1" marL="914400" rtl="0">
              <a:spcBef>
                <a:spcPts val="0"/>
              </a:spcBef>
              <a:spcAft>
                <a:spcPts val="0"/>
              </a:spcAft>
              <a:buSzPts val="1800"/>
              <a:buChar char="○"/>
            </a:pPr>
            <a:r>
              <a:rPr lang="en" sz="1800"/>
              <a:t>Edit profiles</a:t>
            </a:r>
            <a:endParaRPr sz="1800"/>
          </a:p>
          <a:p>
            <a:pPr indent="-342900" lvl="0" marL="457200">
              <a:spcBef>
                <a:spcPts val="0"/>
              </a:spcBef>
              <a:spcAft>
                <a:spcPts val="0"/>
              </a:spcAft>
              <a:buSzPts val="1800"/>
              <a:buChar char="●"/>
            </a:pPr>
            <a:r>
              <a:rPr lang="en" sz="1800"/>
              <a:t>More API updates</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Shape 39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Implementation</a:t>
            </a:r>
            <a:endParaRPr/>
          </a:p>
        </p:txBody>
      </p:sp>
      <p:pic>
        <p:nvPicPr>
          <p:cNvPr id="393" name="Shape 393"/>
          <p:cNvPicPr preferRelativeResize="0"/>
          <p:nvPr/>
        </p:nvPicPr>
        <p:blipFill>
          <a:blip r:embed="rId3">
            <a:alphaModFix/>
          </a:blip>
          <a:stretch>
            <a:fillRect/>
          </a:stretch>
        </p:blipFill>
        <p:spPr>
          <a:xfrm>
            <a:off x="3792150" y="2699724"/>
            <a:ext cx="5288726" cy="1798100"/>
          </a:xfrm>
          <a:prstGeom prst="rect">
            <a:avLst/>
          </a:prstGeom>
          <a:noFill/>
          <a:ln>
            <a:noFill/>
          </a:ln>
          <a:effectLst>
            <a:outerShdw blurRad="57150" rotWithShape="0" algn="bl" dir="5400000" dist="19050">
              <a:srgbClr val="000000">
                <a:alpha val="50000"/>
              </a:srgbClr>
            </a:outerShdw>
          </a:effectLst>
        </p:spPr>
      </p:pic>
      <p:sp>
        <p:nvSpPr>
          <p:cNvPr id="394" name="Shape 394"/>
          <p:cNvSpPr txBox="1"/>
          <p:nvPr>
            <p:ph idx="1" type="body"/>
          </p:nvPr>
        </p:nvSpPr>
        <p:spPr>
          <a:xfrm>
            <a:off x="777875" y="1597875"/>
            <a:ext cx="7030500" cy="254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Settings</a:t>
            </a:r>
            <a:endParaRPr sz="1800"/>
          </a:p>
          <a:p>
            <a:pPr indent="-342900" lvl="1" marL="914400" rtl="0">
              <a:spcBef>
                <a:spcPts val="0"/>
              </a:spcBef>
              <a:spcAft>
                <a:spcPts val="0"/>
              </a:spcAft>
              <a:buSzPts val="1800"/>
              <a:buChar char="○"/>
            </a:pPr>
            <a:r>
              <a:rPr lang="en" sz="1800"/>
              <a:t>Add / edit projects</a:t>
            </a:r>
            <a:endParaRPr sz="1800"/>
          </a:p>
          <a:p>
            <a:pPr indent="-342900" lvl="1" marL="914400" rtl="0">
              <a:spcBef>
                <a:spcPts val="0"/>
              </a:spcBef>
              <a:spcAft>
                <a:spcPts val="0"/>
              </a:spcAft>
              <a:buSzPts val="1800"/>
              <a:buChar char="○"/>
            </a:pPr>
            <a:r>
              <a:rPr lang="en" sz="1800"/>
              <a:t>Add / edit RFID scanners</a:t>
            </a:r>
            <a:endParaRPr sz="1800"/>
          </a:p>
          <a:p>
            <a:pPr indent="-342900" lvl="1" marL="914400" rtl="0">
              <a:spcBef>
                <a:spcPts val="0"/>
              </a:spcBef>
              <a:spcAft>
                <a:spcPts val="0"/>
              </a:spcAft>
              <a:buSzPts val="1800"/>
              <a:buChar char="○"/>
            </a:pPr>
            <a:r>
              <a:rPr lang="en" sz="1800"/>
              <a:t>View RFID events</a:t>
            </a:r>
            <a:endParaRPr sz="1800"/>
          </a:p>
          <a:p>
            <a:pPr indent="-342900" lvl="1" marL="914400" rtl="0">
              <a:spcBef>
                <a:spcPts val="0"/>
              </a:spcBef>
              <a:spcAft>
                <a:spcPts val="0"/>
              </a:spcAft>
              <a:buSzPts val="1800"/>
              <a:buChar char="○"/>
            </a:pPr>
            <a:r>
              <a:rPr lang="en" sz="1800"/>
              <a:t>View incidents</a:t>
            </a:r>
            <a:endParaRPr sz="1800"/>
          </a:p>
          <a:p>
            <a:pPr indent="-342900" lvl="0" marL="457200" rtl="0">
              <a:spcBef>
                <a:spcPts val="0"/>
              </a:spcBef>
              <a:spcAft>
                <a:spcPts val="0"/>
              </a:spcAft>
              <a:buSzPts val="1800"/>
              <a:buChar char="●"/>
            </a:pPr>
            <a:r>
              <a:rPr lang="en" sz="1800"/>
              <a:t>Even more API updates</a:t>
            </a:r>
            <a:endParaRPr sz="1800"/>
          </a:p>
          <a:p>
            <a:pPr indent="-342900" lvl="0" marL="457200" rtl="0">
              <a:spcBef>
                <a:spcPts val="0"/>
              </a:spcBef>
              <a:spcAft>
                <a:spcPts val="0"/>
              </a:spcAft>
              <a:buSzPts val="1800"/>
              <a:buChar char="●"/>
            </a:pPr>
            <a:r>
              <a:rPr lang="en" sz="1800"/>
              <a:t>Updates to database</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Shape 39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Implementation</a:t>
            </a:r>
            <a:endParaRPr/>
          </a:p>
        </p:txBody>
      </p:sp>
      <p:sp>
        <p:nvSpPr>
          <p:cNvPr id="400" name="Shape 400"/>
          <p:cNvSpPr txBox="1"/>
          <p:nvPr>
            <p:ph idx="1" type="body"/>
          </p:nvPr>
        </p:nvSpPr>
        <p:spPr>
          <a:xfrm>
            <a:off x="1303800" y="1422300"/>
            <a:ext cx="7030500" cy="3288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End user training</a:t>
            </a:r>
            <a:endParaRPr sz="1800"/>
          </a:p>
          <a:p>
            <a:pPr indent="-342900" lvl="1" marL="914400" rtl="0">
              <a:spcBef>
                <a:spcPts val="0"/>
              </a:spcBef>
              <a:spcAft>
                <a:spcPts val="0"/>
              </a:spcAft>
              <a:buSzPts val="1800"/>
              <a:buChar char="○"/>
            </a:pPr>
            <a:r>
              <a:rPr lang="en" sz="1800"/>
              <a:t>Minimal for the employees</a:t>
            </a:r>
            <a:endParaRPr sz="1800"/>
          </a:p>
          <a:p>
            <a:pPr indent="-342900" lvl="1" marL="914400" rtl="0">
              <a:spcBef>
                <a:spcPts val="0"/>
              </a:spcBef>
              <a:spcAft>
                <a:spcPts val="0"/>
              </a:spcAft>
              <a:buSzPts val="1800"/>
              <a:buChar char="○"/>
            </a:pPr>
            <a:r>
              <a:rPr lang="en" sz="1800"/>
              <a:t>Slightly more for management</a:t>
            </a:r>
            <a:endParaRPr sz="1800"/>
          </a:p>
          <a:p>
            <a:pPr indent="-342900" lvl="2" marL="1371600" rtl="0">
              <a:spcBef>
                <a:spcPts val="0"/>
              </a:spcBef>
              <a:spcAft>
                <a:spcPts val="0"/>
              </a:spcAft>
              <a:buSzPts val="1800"/>
              <a:buChar char="■"/>
            </a:pPr>
            <a:r>
              <a:rPr lang="en" sz="1800"/>
              <a:t>Setting up an RFID node</a:t>
            </a:r>
            <a:endParaRPr sz="1800"/>
          </a:p>
          <a:p>
            <a:pPr indent="-342900" lvl="2" marL="1371600">
              <a:spcBef>
                <a:spcPts val="0"/>
              </a:spcBef>
              <a:spcAft>
                <a:spcPts val="0"/>
              </a:spcAft>
              <a:buSzPts val="1800"/>
              <a:buChar char="■"/>
            </a:pPr>
            <a:r>
              <a:rPr lang="en" sz="1800"/>
              <a:t>Using the management features in the UI</a:t>
            </a:r>
            <a:endParaRPr sz="1800"/>
          </a:p>
          <a:p>
            <a:pPr indent="-342900" lvl="0" marL="457200" rtl="0">
              <a:spcBef>
                <a:spcPts val="0"/>
              </a:spcBef>
              <a:spcAft>
                <a:spcPts val="0"/>
              </a:spcAft>
              <a:buSzPts val="1800"/>
              <a:buChar char="●"/>
            </a:pPr>
            <a:r>
              <a:rPr lang="en" sz="1800"/>
              <a:t>System conversion</a:t>
            </a:r>
            <a:endParaRPr sz="1800"/>
          </a:p>
          <a:p>
            <a:pPr indent="-342900" lvl="1" marL="914400" rtl="0">
              <a:spcBef>
                <a:spcPts val="0"/>
              </a:spcBef>
              <a:spcAft>
                <a:spcPts val="0"/>
              </a:spcAft>
              <a:buSzPts val="1800"/>
              <a:buChar char="○"/>
            </a:pPr>
            <a:r>
              <a:rPr lang="en" sz="1800"/>
              <a:t>Pilot method with 5 people for 1 week</a:t>
            </a:r>
            <a:endParaRPr sz="1800"/>
          </a:p>
          <a:p>
            <a:pPr indent="-342900" lvl="1" marL="914400">
              <a:spcBef>
                <a:spcPts val="0"/>
              </a:spcBef>
              <a:spcAft>
                <a:spcPts val="0"/>
              </a:spcAft>
              <a:buSzPts val="1800"/>
              <a:buChar char="○"/>
            </a:pPr>
            <a:r>
              <a:rPr lang="en" sz="1800"/>
              <a:t>Plunge method after 1 week</a:t>
            </a:r>
            <a:endParaRPr sz="1800"/>
          </a:p>
          <a:p>
            <a:pPr indent="-342900" lvl="0" marL="457200" rtl="0">
              <a:spcBef>
                <a:spcPts val="0"/>
              </a:spcBef>
              <a:spcAft>
                <a:spcPts val="0"/>
              </a:spcAft>
              <a:buSzPts val="1800"/>
              <a:buChar char="●"/>
            </a:pPr>
            <a:r>
              <a:rPr lang="en" sz="1800"/>
              <a:t>Follow up plan</a:t>
            </a:r>
            <a:endParaRPr sz="1800"/>
          </a:p>
          <a:p>
            <a:pPr indent="-342900" lvl="1" marL="914400" rtl="0">
              <a:spcBef>
                <a:spcPts val="0"/>
              </a:spcBef>
              <a:spcAft>
                <a:spcPts val="0"/>
              </a:spcAft>
              <a:buSzPts val="1800"/>
              <a:buChar char="○"/>
            </a:pPr>
            <a:r>
              <a:rPr lang="en" sz="1800"/>
              <a:t>Continuous / regular monitoring</a:t>
            </a:r>
            <a:endParaRPr sz="1800"/>
          </a:p>
          <a:p>
            <a:pPr indent="-342900" lvl="1" marL="914400">
              <a:spcBef>
                <a:spcPts val="0"/>
              </a:spcBef>
              <a:spcAft>
                <a:spcPts val="0"/>
              </a:spcAft>
              <a:buSzPts val="1800"/>
              <a:buChar char="○"/>
            </a:pPr>
            <a:r>
              <a:rPr lang="en" sz="1800"/>
              <a:t>UI and feature updates</a:t>
            </a:r>
            <a:endParaRPr sz="1800"/>
          </a:p>
        </p:txBody>
      </p:sp>
      <p:pic>
        <p:nvPicPr>
          <p:cNvPr id="401" name="Shape 401"/>
          <p:cNvPicPr preferRelativeResize="0"/>
          <p:nvPr/>
        </p:nvPicPr>
        <p:blipFill rotWithShape="1">
          <a:blip r:embed="rId3">
            <a:alphaModFix/>
          </a:blip>
          <a:srcRect b="0" l="0" r="0" t="52100"/>
          <a:stretch/>
        </p:blipFill>
        <p:spPr>
          <a:xfrm>
            <a:off x="5623700" y="3721475"/>
            <a:ext cx="3286125" cy="643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Shape 40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Operation</a:t>
            </a:r>
            <a:endParaRPr/>
          </a:p>
        </p:txBody>
      </p:sp>
      <p:sp>
        <p:nvSpPr>
          <p:cNvPr id="407" name="Shape 407"/>
          <p:cNvSpPr txBox="1"/>
          <p:nvPr>
            <p:ph idx="1" type="body"/>
          </p:nvPr>
        </p:nvSpPr>
        <p:spPr>
          <a:xfrm>
            <a:off x="1303800" y="1665625"/>
            <a:ext cx="7030500" cy="254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Operation</a:t>
            </a:r>
            <a:endParaRPr sz="1800"/>
          </a:p>
          <a:p>
            <a:pPr indent="0" lvl="0" marL="457200">
              <a:spcBef>
                <a:spcPts val="1600"/>
              </a:spcBef>
              <a:spcAft>
                <a:spcPts val="0"/>
              </a:spcAft>
              <a:buNone/>
            </a:pPr>
            <a:r>
              <a:t/>
            </a:r>
            <a:endParaRPr sz="1800"/>
          </a:p>
          <a:p>
            <a:pPr indent="-342900" lvl="0" marL="457200" rtl="0">
              <a:spcBef>
                <a:spcPts val="1600"/>
              </a:spcBef>
              <a:spcAft>
                <a:spcPts val="0"/>
              </a:spcAft>
              <a:buSzPts val="1800"/>
              <a:buChar char="●"/>
            </a:pPr>
            <a:r>
              <a:rPr lang="en" sz="1800"/>
              <a:t>Maintenance</a:t>
            </a:r>
            <a:endParaRPr sz="1800"/>
          </a:p>
          <a:p>
            <a:pPr indent="-342900" lvl="1" marL="914400" rtl="0">
              <a:spcBef>
                <a:spcPts val="0"/>
              </a:spcBef>
              <a:spcAft>
                <a:spcPts val="0"/>
              </a:spcAft>
              <a:buSzPts val="1800"/>
              <a:buChar char="○"/>
            </a:pPr>
            <a:r>
              <a:rPr lang="en" sz="1800"/>
              <a:t>Occasional database backup / cleaning</a:t>
            </a:r>
            <a:endParaRPr sz="1800"/>
          </a:p>
          <a:p>
            <a:pPr indent="-342900" lvl="0" marL="457200" rtl="0">
              <a:spcBef>
                <a:spcPts val="0"/>
              </a:spcBef>
              <a:spcAft>
                <a:spcPts val="0"/>
              </a:spcAft>
              <a:buSzPts val="1800"/>
              <a:buChar char="●"/>
            </a:pPr>
            <a:r>
              <a:rPr lang="en" sz="1800"/>
              <a:t>Policy addition</a:t>
            </a:r>
            <a:endParaRPr sz="1800"/>
          </a:p>
          <a:p>
            <a:pPr indent="-342900" lvl="1" marL="914400">
              <a:spcBef>
                <a:spcPts val="0"/>
              </a:spcBef>
              <a:spcAft>
                <a:spcPts val="0"/>
              </a:spcAft>
              <a:buSzPts val="1800"/>
              <a:buChar char="○"/>
            </a:pPr>
            <a:r>
              <a:rPr lang="en" sz="1800"/>
              <a:t>No changes to policy</a:t>
            </a:r>
            <a:endParaRPr sz="1800"/>
          </a:p>
        </p:txBody>
      </p:sp>
      <p:pic>
        <p:nvPicPr>
          <p:cNvPr id="408" name="Shape 408"/>
          <p:cNvPicPr preferRelativeResize="0"/>
          <p:nvPr/>
        </p:nvPicPr>
        <p:blipFill>
          <a:blip r:embed="rId3">
            <a:alphaModFix/>
          </a:blip>
          <a:stretch>
            <a:fillRect/>
          </a:stretch>
        </p:blipFill>
        <p:spPr>
          <a:xfrm>
            <a:off x="1527663" y="2088650"/>
            <a:ext cx="6088666" cy="631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Shape 41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Lessons Learned</a:t>
            </a:r>
            <a:endParaRPr/>
          </a:p>
        </p:txBody>
      </p:sp>
      <p:sp>
        <p:nvSpPr>
          <p:cNvPr id="414" name="Shape 41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Asynchronous web programming</a:t>
            </a:r>
            <a:endParaRPr sz="1800"/>
          </a:p>
          <a:p>
            <a:pPr indent="-342900" lvl="0" marL="457200" rtl="0">
              <a:spcBef>
                <a:spcPts val="0"/>
              </a:spcBef>
              <a:spcAft>
                <a:spcPts val="0"/>
              </a:spcAft>
              <a:buSzPts val="1800"/>
              <a:buChar char="●"/>
            </a:pPr>
            <a:r>
              <a:rPr lang="en" sz="1800"/>
              <a:t>IOT firmware programming</a:t>
            </a:r>
            <a:endParaRPr sz="1800"/>
          </a:p>
          <a:p>
            <a:pPr indent="-342900" lvl="0" marL="457200" rtl="0">
              <a:spcBef>
                <a:spcPts val="0"/>
              </a:spcBef>
              <a:spcAft>
                <a:spcPts val="0"/>
              </a:spcAft>
              <a:buSzPts val="1800"/>
              <a:buChar char="●"/>
            </a:pPr>
            <a:r>
              <a:rPr lang="en" sz="1800"/>
              <a:t>Mechanical 3D printing design</a:t>
            </a:r>
            <a:endParaRPr sz="1800"/>
          </a:p>
          <a:p>
            <a:pPr indent="-342900" lvl="0" marL="457200">
              <a:spcBef>
                <a:spcPts val="0"/>
              </a:spcBef>
              <a:spcAft>
                <a:spcPts val="0"/>
              </a:spcAft>
              <a:buSzPts val="1800"/>
              <a:buChar char="●"/>
            </a:pPr>
            <a:r>
              <a:rPr lang="en" sz="1800"/>
              <a:t>REST API implementation</a:t>
            </a:r>
            <a:endParaRPr sz="1800"/>
          </a:p>
        </p:txBody>
      </p:sp>
      <p:pic>
        <p:nvPicPr>
          <p:cNvPr id="415" name="Shape 415"/>
          <p:cNvPicPr preferRelativeResize="0"/>
          <p:nvPr/>
        </p:nvPicPr>
        <p:blipFill>
          <a:blip r:embed="rId3">
            <a:alphaModFix/>
          </a:blip>
          <a:stretch>
            <a:fillRect/>
          </a:stretch>
        </p:blipFill>
        <p:spPr>
          <a:xfrm>
            <a:off x="5653425" y="2156075"/>
            <a:ext cx="3348650" cy="1674325"/>
          </a:xfrm>
          <a:prstGeom prst="rect">
            <a:avLst/>
          </a:prstGeom>
          <a:noFill/>
          <a:ln>
            <a:noFill/>
          </a:ln>
        </p:spPr>
      </p:pic>
      <p:pic>
        <p:nvPicPr>
          <p:cNvPr id="416" name="Shape 416"/>
          <p:cNvPicPr preferRelativeResize="0"/>
          <p:nvPr/>
        </p:nvPicPr>
        <p:blipFill>
          <a:blip r:embed="rId4">
            <a:alphaModFix/>
          </a:blip>
          <a:stretch>
            <a:fillRect/>
          </a:stretch>
        </p:blipFill>
        <p:spPr>
          <a:xfrm>
            <a:off x="3693956" y="3387419"/>
            <a:ext cx="1756075" cy="1756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Shape 28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a:t>
            </a:r>
            <a:endParaRPr/>
          </a:p>
        </p:txBody>
      </p:sp>
      <p:sp>
        <p:nvSpPr>
          <p:cNvPr id="284" name="Shape 284"/>
          <p:cNvSpPr txBox="1"/>
          <p:nvPr>
            <p:ph idx="1" type="body"/>
          </p:nvPr>
        </p:nvSpPr>
        <p:spPr>
          <a:xfrm>
            <a:off x="1303800" y="1597875"/>
            <a:ext cx="7030500" cy="25416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SzPts val="1800"/>
              <a:buChar char="●"/>
            </a:pPr>
            <a:r>
              <a:rPr lang="en" sz="1800"/>
              <a:t>Koppany Horvath</a:t>
            </a:r>
            <a:endParaRPr sz="1800"/>
          </a:p>
          <a:p>
            <a:pPr indent="-342900" lvl="0" marL="457200" rtl="0">
              <a:spcBef>
                <a:spcPts val="0"/>
              </a:spcBef>
              <a:spcAft>
                <a:spcPts val="0"/>
              </a:spcAft>
              <a:buSzPts val="1800"/>
              <a:buChar char="●"/>
            </a:pPr>
            <a:r>
              <a:rPr lang="en" sz="1800"/>
              <a:t>J2 Innovations</a:t>
            </a:r>
            <a:endParaRPr sz="1800"/>
          </a:p>
          <a:p>
            <a:pPr indent="-342900" lvl="1" marL="914400">
              <a:spcBef>
                <a:spcPts val="0"/>
              </a:spcBef>
              <a:spcAft>
                <a:spcPts val="0"/>
              </a:spcAft>
              <a:buSzPts val="1800"/>
              <a:buChar char="○"/>
            </a:pPr>
            <a:r>
              <a:rPr lang="en" sz="1150">
                <a:solidFill>
                  <a:srgbClr val="797979"/>
                </a:solidFill>
                <a:highlight>
                  <a:srgbClr val="FFFFFF"/>
                </a:highlight>
                <a:latin typeface="Arial"/>
                <a:ea typeface="Arial"/>
                <a:cs typeface="Arial"/>
                <a:sym typeface="Arial"/>
              </a:rPr>
              <a:t>J2 Innovations is a start-up innovating in the field of data visualization for building automation systems (BAS). Our goal is to enhance the way humans interact with the connected world.</a:t>
            </a:r>
            <a:endParaRPr sz="1800"/>
          </a:p>
          <a:p>
            <a:pPr indent="-342900" lvl="0" marL="457200">
              <a:spcBef>
                <a:spcPts val="0"/>
              </a:spcBef>
              <a:spcAft>
                <a:spcPts val="0"/>
              </a:spcAft>
              <a:buSzPts val="1800"/>
              <a:buChar char="●"/>
            </a:pPr>
            <a:r>
              <a:rPr lang="en" sz="1800"/>
              <a:t>Jr. Developer / Linux guy / Hardware manager</a:t>
            </a:r>
            <a:endParaRPr sz="1800"/>
          </a:p>
        </p:txBody>
      </p:sp>
      <p:pic>
        <p:nvPicPr>
          <p:cNvPr id="285" name="Shape 285"/>
          <p:cNvPicPr preferRelativeResize="0"/>
          <p:nvPr/>
        </p:nvPicPr>
        <p:blipFill>
          <a:blip r:embed="rId3">
            <a:alphaModFix/>
          </a:blip>
          <a:stretch>
            <a:fillRect/>
          </a:stretch>
        </p:blipFill>
        <p:spPr>
          <a:xfrm>
            <a:off x="3279450" y="3661050"/>
            <a:ext cx="4595249" cy="888425"/>
          </a:xfrm>
          <a:prstGeom prst="rect">
            <a:avLst/>
          </a:prstGeom>
          <a:noFill/>
          <a:ln>
            <a:noFill/>
          </a:ln>
        </p:spPr>
      </p:pic>
      <p:pic>
        <p:nvPicPr>
          <p:cNvPr id="286" name="Shape 286"/>
          <p:cNvPicPr preferRelativeResize="0"/>
          <p:nvPr/>
        </p:nvPicPr>
        <p:blipFill>
          <a:blip r:embed="rId4">
            <a:alphaModFix/>
          </a:blip>
          <a:stretch>
            <a:fillRect/>
          </a:stretch>
        </p:blipFill>
        <p:spPr>
          <a:xfrm>
            <a:off x="1303800" y="3661050"/>
            <a:ext cx="1609275" cy="1206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Shape 4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Limitations</a:t>
            </a:r>
            <a:endParaRPr/>
          </a:p>
        </p:txBody>
      </p:sp>
      <p:sp>
        <p:nvSpPr>
          <p:cNvPr id="422" name="Shape 422"/>
          <p:cNvSpPr txBox="1"/>
          <p:nvPr>
            <p:ph idx="1" type="body"/>
          </p:nvPr>
        </p:nvSpPr>
        <p:spPr>
          <a:xfrm>
            <a:off x="1303800" y="1746725"/>
            <a:ext cx="7030500" cy="254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WiFi on RFID node sometimes doesn’t work</a:t>
            </a:r>
            <a:endParaRPr sz="1800"/>
          </a:p>
          <a:p>
            <a:pPr indent="-342900" lvl="0" marL="457200" rtl="0">
              <a:spcBef>
                <a:spcPts val="0"/>
              </a:spcBef>
              <a:spcAft>
                <a:spcPts val="0"/>
              </a:spcAft>
              <a:buSzPts val="1800"/>
              <a:buChar char="●"/>
            </a:pPr>
            <a:r>
              <a:rPr lang="en" sz="1800"/>
              <a:t>UI sometimes slowed by database access time</a:t>
            </a:r>
            <a:endParaRPr sz="1800"/>
          </a:p>
          <a:p>
            <a:pPr indent="-342900" lvl="0" marL="457200">
              <a:spcBef>
                <a:spcPts val="0"/>
              </a:spcBef>
              <a:spcAft>
                <a:spcPts val="0"/>
              </a:spcAft>
              <a:buSzPts val="1800"/>
              <a:buChar char="●"/>
            </a:pPr>
            <a:r>
              <a:rPr lang="en" sz="1800"/>
              <a:t>UI bugs cause infinite loading bar</a:t>
            </a:r>
            <a:endParaRPr sz="1800"/>
          </a:p>
        </p:txBody>
      </p:sp>
      <p:pic>
        <p:nvPicPr>
          <p:cNvPr id="423" name="Shape 423"/>
          <p:cNvPicPr preferRelativeResize="0"/>
          <p:nvPr/>
        </p:nvPicPr>
        <p:blipFill>
          <a:blip r:embed="rId3">
            <a:alphaModFix/>
          </a:blip>
          <a:stretch>
            <a:fillRect/>
          </a:stretch>
        </p:blipFill>
        <p:spPr>
          <a:xfrm>
            <a:off x="3887372" y="3356025"/>
            <a:ext cx="1863350" cy="171987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Shape 42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User Satisfaction</a:t>
            </a:r>
            <a:endParaRPr/>
          </a:p>
        </p:txBody>
      </p:sp>
      <p:sp>
        <p:nvSpPr>
          <p:cNvPr id="429" name="Shape 42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sz="1800"/>
              <a:t>10 / 10 Employees satisfied </a:t>
            </a:r>
            <a:r>
              <a:rPr lang="en" sz="1000"/>
              <a:t>(projected value)</a:t>
            </a:r>
            <a:endParaRPr sz="1000"/>
          </a:p>
        </p:txBody>
      </p:sp>
      <p:pic>
        <p:nvPicPr>
          <p:cNvPr id="430" name="Shape 430"/>
          <p:cNvPicPr preferRelativeResize="0"/>
          <p:nvPr/>
        </p:nvPicPr>
        <p:blipFill>
          <a:blip r:embed="rId3">
            <a:alphaModFix/>
          </a:blip>
          <a:stretch>
            <a:fillRect/>
          </a:stretch>
        </p:blipFill>
        <p:spPr>
          <a:xfrm>
            <a:off x="3418064" y="2449900"/>
            <a:ext cx="2307876" cy="2337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Shape 43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If I Did It Again...</a:t>
            </a:r>
            <a:endParaRPr/>
          </a:p>
        </p:txBody>
      </p:sp>
      <p:sp>
        <p:nvSpPr>
          <p:cNvPr id="436" name="Shape 43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More compact case design</a:t>
            </a:r>
            <a:endParaRPr sz="1800"/>
          </a:p>
          <a:p>
            <a:pPr indent="-342900" lvl="0" marL="457200" rtl="0">
              <a:spcBef>
                <a:spcPts val="0"/>
              </a:spcBef>
              <a:spcAft>
                <a:spcPts val="0"/>
              </a:spcAft>
              <a:buSzPts val="1800"/>
              <a:buChar char="●"/>
            </a:pPr>
            <a:r>
              <a:rPr lang="en" sz="1800"/>
              <a:t>Better case interior</a:t>
            </a:r>
            <a:endParaRPr sz="1800"/>
          </a:p>
          <a:p>
            <a:pPr indent="-342900" lvl="0" marL="457200" rtl="0">
              <a:spcBef>
                <a:spcPts val="0"/>
              </a:spcBef>
              <a:spcAft>
                <a:spcPts val="0"/>
              </a:spcAft>
              <a:buSzPts val="1800"/>
              <a:buChar char="●"/>
            </a:pPr>
            <a:r>
              <a:rPr lang="en" sz="1800"/>
              <a:t>No warped corner on case</a:t>
            </a:r>
            <a:endParaRPr sz="1800"/>
          </a:p>
          <a:p>
            <a:pPr indent="-342900" lvl="0" marL="457200" rtl="0">
              <a:spcBef>
                <a:spcPts val="0"/>
              </a:spcBef>
              <a:spcAft>
                <a:spcPts val="0"/>
              </a:spcAft>
              <a:buSzPts val="1800"/>
              <a:buChar char="●"/>
            </a:pPr>
            <a:r>
              <a:rPr lang="en" sz="1800"/>
              <a:t>Better assembly technique</a:t>
            </a:r>
            <a:endParaRPr sz="1800"/>
          </a:p>
          <a:p>
            <a:pPr indent="-342900" lvl="0" marL="457200">
              <a:spcBef>
                <a:spcPts val="0"/>
              </a:spcBef>
              <a:spcAft>
                <a:spcPts val="0"/>
              </a:spcAft>
              <a:buSzPts val="1800"/>
              <a:buChar char="●"/>
            </a:pPr>
            <a:r>
              <a:rPr lang="en" sz="1800"/>
              <a:t>More effort to UI styling</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Shape 44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Future Expansion</a:t>
            </a:r>
            <a:endParaRPr/>
          </a:p>
        </p:txBody>
      </p:sp>
      <p:sp>
        <p:nvSpPr>
          <p:cNvPr id="442" name="Shape 442"/>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SzPts val="1800"/>
              <a:buChar char="●"/>
            </a:pPr>
            <a:r>
              <a:rPr lang="en" sz="1800"/>
              <a:t>Make a c</a:t>
            </a:r>
            <a:r>
              <a:rPr lang="en" sz="1800"/>
              <a:t>ircular RFID node</a:t>
            </a:r>
            <a:endParaRPr sz="1800"/>
          </a:p>
          <a:p>
            <a:pPr indent="-342900" lvl="0" marL="457200">
              <a:spcBef>
                <a:spcPts val="0"/>
              </a:spcBef>
              <a:spcAft>
                <a:spcPts val="0"/>
              </a:spcAft>
              <a:buSzPts val="1800"/>
              <a:buChar char="●"/>
            </a:pPr>
            <a:r>
              <a:rPr lang="en" sz="1800"/>
              <a:t>Support multiple time zones</a:t>
            </a:r>
            <a:endParaRPr sz="1800"/>
          </a:p>
          <a:p>
            <a:pPr indent="-342900" lvl="0" marL="457200">
              <a:spcBef>
                <a:spcPts val="0"/>
              </a:spcBef>
              <a:spcAft>
                <a:spcPts val="0"/>
              </a:spcAft>
              <a:buSzPts val="1800"/>
              <a:buChar char="●"/>
            </a:pPr>
            <a:r>
              <a:rPr lang="en" sz="1800"/>
              <a:t>Dynamic reports / more charts for management</a:t>
            </a:r>
            <a:endParaRPr sz="1800"/>
          </a:p>
          <a:p>
            <a:pPr indent="-342900" lvl="0" marL="457200">
              <a:spcBef>
                <a:spcPts val="0"/>
              </a:spcBef>
              <a:spcAft>
                <a:spcPts val="0"/>
              </a:spcAft>
              <a:buSzPts val="1800"/>
              <a:buChar char="●"/>
            </a:pPr>
            <a:r>
              <a:rPr lang="en" sz="1800"/>
              <a:t>Track days off / vacation / sick days through the UI</a:t>
            </a:r>
            <a:endParaRPr sz="1800"/>
          </a:p>
          <a:p>
            <a:pPr indent="-342900" lvl="0" marL="457200">
              <a:spcBef>
                <a:spcPts val="0"/>
              </a:spcBef>
              <a:spcAft>
                <a:spcPts val="0"/>
              </a:spcAft>
              <a:buSzPts val="1800"/>
              <a:buChar char="●"/>
            </a:pPr>
            <a:r>
              <a:rPr lang="en" sz="1800"/>
              <a:t>Automatic server installer for easy setup</a:t>
            </a:r>
            <a:endParaRPr sz="1800"/>
          </a:p>
        </p:txBody>
      </p:sp>
      <p:pic>
        <p:nvPicPr>
          <p:cNvPr id="443" name="Shape 443"/>
          <p:cNvPicPr preferRelativeResize="0"/>
          <p:nvPr/>
        </p:nvPicPr>
        <p:blipFill>
          <a:blip r:embed="rId3">
            <a:alphaModFix/>
          </a:blip>
          <a:stretch>
            <a:fillRect/>
          </a:stretch>
        </p:blipFill>
        <p:spPr>
          <a:xfrm>
            <a:off x="3653550" y="3765825"/>
            <a:ext cx="1836900" cy="1377675"/>
          </a:xfrm>
          <a:prstGeom prst="rect">
            <a:avLst/>
          </a:prstGeom>
          <a:noFill/>
          <a:ln>
            <a:noFill/>
          </a:ln>
        </p:spPr>
      </p:pic>
      <p:pic>
        <p:nvPicPr>
          <p:cNvPr id="444" name="Shape 444"/>
          <p:cNvPicPr preferRelativeResize="0"/>
          <p:nvPr/>
        </p:nvPicPr>
        <p:blipFill>
          <a:blip r:embed="rId4">
            <a:alphaModFix/>
          </a:blip>
          <a:stretch>
            <a:fillRect/>
          </a:stretch>
        </p:blipFill>
        <p:spPr>
          <a:xfrm>
            <a:off x="6722725" y="598575"/>
            <a:ext cx="1611574" cy="16115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Shape 44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Conclusion</a:t>
            </a:r>
            <a:endParaRPr/>
          </a:p>
        </p:txBody>
      </p:sp>
      <p:sp>
        <p:nvSpPr>
          <p:cNvPr id="450" name="Shape 45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Learned a lot about product design</a:t>
            </a:r>
            <a:endParaRPr sz="1800"/>
          </a:p>
          <a:p>
            <a:pPr indent="-342900" lvl="0" marL="457200" rtl="0">
              <a:spcBef>
                <a:spcPts val="0"/>
              </a:spcBef>
              <a:spcAft>
                <a:spcPts val="0"/>
              </a:spcAft>
              <a:buSzPts val="1800"/>
              <a:buChar char="●"/>
            </a:pPr>
            <a:r>
              <a:rPr lang="en" sz="1800"/>
              <a:t>Learned a lot about web development</a:t>
            </a:r>
            <a:endParaRPr sz="1800"/>
          </a:p>
          <a:p>
            <a:pPr indent="-342900" lvl="0" marL="457200" rtl="0">
              <a:spcBef>
                <a:spcPts val="0"/>
              </a:spcBef>
              <a:spcAft>
                <a:spcPts val="0"/>
              </a:spcAft>
              <a:buSzPts val="1800"/>
              <a:buChar char="●"/>
            </a:pPr>
            <a:r>
              <a:rPr lang="en" sz="1800"/>
              <a:t>Came out exactly as I planned</a:t>
            </a:r>
            <a:endParaRPr sz="1800"/>
          </a:p>
          <a:p>
            <a:pPr indent="-342900" lvl="0" marL="457200" rtl="0">
              <a:spcBef>
                <a:spcPts val="0"/>
              </a:spcBef>
              <a:spcAft>
                <a:spcPts val="0"/>
              </a:spcAft>
              <a:buSzPts val="1800"/>
              <a:buChar char="●"/>
            </a:pPr>
            <a:r>
              <a:rPr lang="en" sz="1800"/>
              <a:t>Very few problems along the way</a:t>
            </a:r>
            <a:endParaRPr sz="1800"/>
          </a:p>
          <a:p>
            <a:pPr indent="-342900" lvl="0" marL="457200">
              <a:spcBef>
                <a:spcPts val="0"/>
              </a:spcBef>
              <a:spcAft>
                <a:spcPts val="0"/>
              </a:spcAft>
              <a:buSzPts val="1800"/>
              <a:buChar char="●"/>
            </a:pPr>
            <a:r>
              <a:rPr lang="en" sz="1800"/>
              <a:t>Overall very successful</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Shape 45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Acknowledgements</a:t>
            </a:r>
            <a:endParaRPr/>
          </a:p>
        </p:txBody>
      </p:sp>
      <p:sp>
        <p:nvSpPr>
          <p:cNvPr id="456" name="Shape 45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SzPts val="1800"/>
              <a:buChar char="●"/>
            </a:pPr>
            <a:r>
              <a:rPr lang="en" sz="1800"/>
              <a:t>CMPN 280: Computer Organization</a:t>
            </a:r>
            <a:endParaRPr sz="1800"/>
          </a:p>
          <a:p>
            <a:pPr indent="-342900" lvl="0" marL="457200">
              <a:spcBef>
                <a:spcPts val="0"/>
              </a:spcBef>
              <a:spcAft>
                <a:spcPts val="0"/>
              </a:spcAft>
              <a:buSzPts val="1800"/>
              <a:buChar char="●"/>
            </a:pPr>
            <a:r>
              <a:rPr lang="en" sz="1800"/>
              <a:t>CMPS 218: Publishing on the web 1</a:t>
            </a:r>
            <a:endParaRPr sz="1800"/>
          </a:p>
          <a:p>
            <a:pPr indent="-342900" lvl="0" marL="457200">
              <a:spcBef>
                <a:spcPts val="0"/>
              </a:spcBef>
              <a:spcAft>
                <a:spcPts val="0"/>
              </a:spcAft>
              <a:buSzPts val="1800"/>
              <a:buChar char="●"/>
            </a:pPr>
            <a:r>
              <a:rPr lang="en" sz="1800"/>
              <a:t>Professor Seta Whitby</a:t>
            </a:r>
            <a:endParaRPr sz="1800"/>
          </a:p>
          <a:p>
            <a:pPr indent="-342900" lvl="0" marL="457200">
              <a:spcBef>
                <a:spcPts val="0"/>
              </a:spcBef>
              <a:spcAft>
                <a:spcPts val="0"/>
              </a:spcAft>
              <a:buSzPts val="1800"/>
              <a:buChar char="●"/>
            </a:pPr>
            <a:r>
              <a:rPr lang="en" sz="1800"/>
              <a:t>Alvaro Alvarez</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Shape 461"/>
          <p:cNvSpPr txBox="1"/>
          <p:nvPr>
            <p:ph type="title"/>
          </p:nvPr>
        </p:nvSpPr>
        <p:spPr>
          <a:xfrm>
            <a:off x="1056750" y="2247150"/>
            <a:ext cx="7030500" cy="6492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Demo</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Shape 466"/>
          <p:cNvSpPr txBox="1"/>
          <p:nvPr>
            <p:ph type="title"/>
          </p:nvPr>
        </p:nvSpPr>
        <p:spPr>
          <a:xfrm>
            <a:off x="1056750" y="2247150"/>
            <a:ext cx="70305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pic>
        <p:nvPicPr>
          <p:cNvPr id="467" name="Shape 467"/>
          <p:cNvPicPr preferRelativeResize="0"/>
          <p:nvPr/>
        </p:nvPicPr>
        <p:blipFill>
          <a:blip r:embed="rId3">
            <a:alphaModFix amt="25000"/>
          </a:blip>
          <a:stretch>
            <a:fillRect/>
          </a:stretch>
        </p:blipFill>
        <p:spPr>
          <a:xfrm>
            <a:off x="1239700" y="3022000"/>
            <a:ext cx="2589800" cy="1942350"/>
          </a:xfrm>
          <a:prstGeom prst="rect">
            <a:avLst/>
          </a:prstGeom>
          <a:noFill/>
          <a:ln>
            <a:noFill/>
          </a:ln>
        </p:spPr>
      </p:pic>
      <p:pic>
        <p:nvPicPr>
          <p:cNvPr id="468" name="Shape 468"/>
          <p:cNvPicPr preferRelativeResize="0"/>
          <p:nvPr/>
        </p:nvPicPr>
        <p:blipFill>
          <a:blip r:embed="rId3">
            <a:alphaModFix amt="25000"/>
          </a:blip>
          <a:stretch>
            <a:fillRect/>
          </a:stretch>
        </p:blipFill>
        <p:spPr>
          <a:xfrm>
            <a:off x="4572000" y="3272475"/>
            <a:ext cx="2589800" cy="1942350"/>
          </a:xfrm>
          <a:prstGeom prst="rect">
            <a:avLst/>
          </a:prstGeom>
          <a:noFill/>
          <a:ln>
            <a:noFill/>
          </a:ln>
        </p:spPr>
      </p:pic>
      <p:pic>
        <p:nvPicPr>
          <p:cNvPr id="469" name="Shape 469"/>
          <p:cNvPicPr preferRelativeResize="0"/>
          <p:nvPr/>
        </p:nvPicPr>
        <p:blipFill>
          <a:blip r:embed="rId3">
            <a:alphaModFix amt="25000"/>
          </a:blip>
          <a:stretch>
            <a:fillRect/>
          </a:stretch>
        </p:blipFill>
        <p:spPr>
          <a:xfrm>
            <a:off x="6161050" y="1386675"/>
            <a:ext cx="2589800" cy="1942350"/>
          </a:xfrm>
          <a:prstGeom prst="rect">
            <a:avLst/>
          </a:prstGeom>
          <a:noFill/>
          <a:ln>
            <a:noFill/>
          </a:ln>
        </p:spPr>
      </p:pic>
      <p:pic>
        <p:nvPicPr>
          <p:cNvPr id="470" name="Shape 470"/>
          <p:cNvPicPr preferRelativeResize="0"/>
          <p:nvPr/>
        </p:nvPicPr>
        <p:blipFill>
          <a:blip r:embed="rId3">
            <a:alphaModFix amt="25000"/>
          </a:blip>
          <a:stretch>
            <a:fillRect/>
          </a:stretch>
        </p:blipFill>
        <p:spPr>
          <a:xfrm>
            <a:off x="3408050" y="220075"/>
            <a:ext cx="2589800" cy="1942350"/>
          </a:xfrm>
          <a:prstGeom prst="rect">
            <a:avLst/>
          </a:prstGeom>
          <a:noFill/>
          <a:ln>
            <a:noFill/>
          </a:ln>
        </p:spPr>
      </p:pic>
      <p:pic>
        <p:nvPicPr>
          <p:cNvPr id="471" name="Shape 471"/>
          <p:cNvPicPr preferRelativeResize="0"/>
          <p:nvPr/>
        </p:nvPicPr>
        <p:blipFill>
          <a:blip r:embed="rId3">
            <a:alphaModFix amt="25000"/>
          </a:blip>
          <a:stretch>
            <a:fillRect/>
          </a:stretch>
        </p:blipFill>
        <p:spPr>
          <a:xfrm>
            <a:off x="931325" y="702225"/>
            <a:ext cx="2589800" cy="1942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Abstract</a:t>
            </a:r>
            <a:endParaRPr/>
          </a:p>
        </p:txBody>
      </p:sp>
      <p:sp>
        <p:nvSpPr>
          <p:cNvPr id="292" name="Shape 292"/>
          <p:cNvSpPr txBox="1"/>
          <p:nvPr>
            <p:ph idx="1" type="body"/>
          </p:nvPr>
        </p:nvSpPr>
        <p:spPr>
          <a:xfrm>
            <a:off x="1303800" y="1330550"/>
            <a:ext cx="7030500" cy="35445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400"/>
              <a:t>The purpose of this project is to design and implement an RFID based employee time tracking system for J2 Innovations, a building automation software company. The following hardware technologies were used: IOT enabled ESP32 microcontroller, RFID scanner module, 3D printing, WiFi AP device configuration. In addition, a variety of software was used: Arduino IDE, NodeJS framework, Ractive library, AM Charts library, MySQL database. The user experience was greatly improved and user complaints were reduced to nearly none. Possible future expansions include handling different time zones for international employees, generating reports and charts for management, and scheduling days off and vacations through the UI.</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pic>
        <p:nvPicPr>
          <p:cNvPr id="297" name="Shape 297"/>
          <p:cNvPicPr preferRelativeResize="0"/>
          <p:nvPr/>
        </p:nvPicPr>
        <p:blipFill>
          <a:blip r:embed="rId3">
            <a:alphaModFix/>
          </a:blip>
          <a:stretch>
            <a:fillRect/>
          </a:stretch>
        </p:blipFill>
        <p:spPr>
          <a:xfrm>
            <a:off x="5811763" y="-12"/>
            <a:ext cx="3171825" cy="1781175"/>
          </a:xfrm>
          <a:prstGeom prst="rect">
            <a:avLst/>
          </a:prstGeom>
          <a:noFill/>
          <a:ln>
            <a:noFill/>
          </a:ln>
        </p:spPr>
      </p:pic>
      <p:sp>
        <p:nvSpPr>
          <p:cNvPr id="298" name="Shape 29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Initiation</a:t>
            </a:r>
            <a:endParaRPr/>
          </a:p>
        </p:txBody>
      </p:sp>
      <p:sp>
        <p:nvSpPr>
          <p:cNvPr id="299" name="Shape 299"/>
          <p:cNvSpPr txBox="1"/>
          <p:nvPr>
            <p:ph idx="1" type="body"/>
          </p:nvPr>
        </p:nvSpPr>
        <p:spPr>
          <a:xfrm>
            <a:off x="1303800" y="1319025"/>
            <a:ext cx="7030500" cy="32127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Background of company</a:t>
            </a:r>
            <a:endParaRPr sz="1800"/>
          </a:p>
          <a:p>
            <a:pPr indent="-342900" lvl="1" marL="914400" rtl="0">
              <a:spcBef>
                <a:spcPts val="0"/>
              </a:spcBef>
              <a:spcAft>
                <a:spcPts val="0"/>
              </a:spcAft>
              <a:buSzPts val="1800"/>
              <a:buChar char="○"/>
            </a:pPr>
            <a:r>
              <a:rPr lang="en" sz="1800"/>
              <a:t>Use Toggl to track employee work hours</a:t>
            </a:r>
            <a:endParaRPr sz="1800"/>
          </a:p>
          <a:p>
            <a:pPr indent="-342900" lvl="0" marL="457200" rtl="0">
              <a:spcBef>
                <a:spcPts val="0"/>
              </a:spcBef>
              <a:spcAft>
                <a:spcPts val="0"/>
              </a:spcAft>
              <a:buSzPts val="1800"/>
              <a:buChar char="●"/>
            </a:pPr>
            <a:r>
              <a:rPr lang="en" sz="1800"/>
              <a:t>Recognize the problem</a:t>
            </a:r>
            <a:endParaRPr sz="1800"/>
          </a:p>
          <a:p>
            <a:pPr indent="-342900" lvl="1" marL="914400" rtl="0">
              <a:spcBef>
                <a:spcPts val="0"/>
              </a:spcBef>
              <a:spcAft>
                <a:spcPts val="0"/>
              </a:spcAft>
              <a:buSzPts val="1800"/>
              <a:buChar char="○"/>
            </a:pPr>
            <a:r>
              <a:rPr lang="en" sz="1800"/>
              <a:t>Current system is paid and closed source</a:t>
            </a:r>
            <a:endParaRPr sz="1800"/>
          </a:p>
          <a:p>
            <a:pPr indent="-342900" lvl="1" marL="914400" rtl="0">
              <a:spcBef>
                <a:spcPts val="0"/>
              </a:spcBef>
              <a:spcAft>
                <a:spcPts val="0"/>
              </a:spcAft>
              <a:buSzPts val="1800"/>
              <a:buChar char="○"/>
            </a:pPr>
            <a:r>
              <a:rPr lang="en" sz="1800"/>
              <a:t>Management can’t see employee schedules</a:t>
            </a:r>
            <a:endParaRPr sz="1800"/>
          </a:p>
          <a:p>
            <a:pPr indent="-342900" lvl="1" marL="914400">
              <a:spcBef>
                <a:spcPts val="0"/>
              </a:spcBef>
              <a:spcAft>
                <a:spcPts val="0"/>
              </a:spcAft>
              <a:buSzPts val="1800"/>
              <a:buChar char="○"/>
            </a:pPr>
            <a:r>
              <a:rPr lang="en" sz="1800"/>
              <a:t>Too easy to modify past data</a:t>
            </a:r>
            <a:endParaRPr sz="1800"/>
          </a:p>
          <a:p>
            <a:pPr indent="-342900" lvl="0" marL="457200" rtl="0">
              <a:spcBef>
                <a:spcPts val="0"/>
              </a:spcBef>
              <a:spcAft>
                <a:spcPts val="0"/>
              </a:spcAft>
              <a:buSzPts val="1800"/>
              <a:buChar char="●"/>
            </a:pPr>
            <a:r>
              <a:rPr lang="en" sz="1800"/>
              <a:t>Why did I select this project?</a:t>
            </a:r>
            <a:endParaRPr sz="1800"/>
          </a:p>
          <a:p>
            <a:pPr indent="-342900" lvl="1" marL="914400">
              <a:spcBef>
                <a:spcPts val="0"/>
              </a:spcBef>
              <a:spcAft>
                <a:spcPts val="0"/>
              </a:spcAft>
              <a:buSzPts val="1800"/>
              <a:buChar char="○"/>
            </a:pPr>
            <a:r>
              <a:rPr lang="en" sz="1800"/>
              <a:t>Both management and employees wanted it</a:t>
            </a:r>
            <a:endParaRPr sz="1800"/>
          </a:p>
          <a:p>
            <a:pPr indent="-342900" lvl="0" marL="457200" rtl="0">
              <a:spcBef>
                <a:spcPts val="0"/>
              </a:spcBef>
              <a:spcAft>
                <a:spcPts val="0"/>
              </a:spcAft>
              <a:buSzPts val="1800"/>
              <a:buChar char="●"/>
            </a:pPr>
            <a:r>
              <a:rPr lang="en" sz="1800"/>
              <a:t>Who are the end users?</a:t>
            </a:r>
            <a:endParaRPr sz="1800"/>
          </a:p>
          <a:p>
            <a:pPr indent="-342900" lvl="1" marL="914400">
              <a:spcBef>
                <a:spcPts val="0"/>
              </a:spcBef>
              <a:spcAft>
                <a:spcPts val="0"/>
              </a:spcAft>
              <a:buSzPts val="1800"/>
              <a:buChar char="○"/>
            </a:pPr>
            <a:r>
              <a:rPr lang="en" sz="1800"/>
              <a:t>All employees at J2 HQ in California</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Development</a:t>
            </a:r>
            <a:endParaRPr/>
          </a:p>
        </p:txBody>
      </p:sp>
      <p:sp>
        <p:nvSpPr>
          <p:cNvPr id="305" name="Shape 305"/>
          <p:cNvSpPr txBox="1"/>
          <p:nvPr>
            <p:ph idx="1" type="body"/>
          </p:nvPr>
        </p:nvSpPr>
        <p:spPr>
          <a:xfrm>
            <a:off x="1303800" y="2079125"/>
            <a:ext cx="7030500" cy="254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Feasibility</a:t>
            </a:r>
            <a:r>
              <a:rPr lang="en" sz="1800"/>
              <a:t> of project</a:t>
            </a:r>
            <a:endParaRPr sz="1800"/>
          </a:p>
          <a:p>
            <a:pPr indent="-342900" lvl="1" marL="914400" rtl="0">
              <a:spcBef>
                <a:spcPts val="0"/>
              </a:spcBef>
              <a:spcAft>
                <a:spcPts val="0"/>
              </a:spcAft>
              <a:buSzPts val="1800"/>
              <a:buChar char="○"/>
            </a:pPr>
            <a:r>
              <a:rPr lang="en" sz="1800"/>
              <a:t>Defined scope feasible within deadline</a:t>
            </a:r>
            <a:endParaRPr sz="1800"/>
          </a:p>
          <a:p>
            <a:pPr indent="-342900" lvl="0" marL="457200" rtl="0">
              <a:spcBef>
                <a:spcPts val="0"/>
              </a:spcBef>
              <a:spcAft>
                <a:spcPts val="0"/>
              </a:spcAft>
              <a:buSzPts val="1800"/>
              <a:buChar char="●"/>
            </a:pPr>
            <a:r>
              <a:rPr lang="en" sz="1800"/>
              <a:t>Design of the project</a:t>
            </a:r>
            <a:endParaRPr sz="1800"/>
          </a:p>
          <a:p>
            <a:pPr indent="0" lvl="0" marL="457200" rtl="0">
              <a:spcBef>
                <a:spcPts val="1600"/>
              </a:spcBef>
              <a:spcAft>
                <a:spcPts val="1600"/>
              </a:spcAft>
              <a:buNone/>
            </a:pPr>
            <a:r>
              <a:t/>
            </a:r>
            <a:endParaRPr sz="1800"/>
          </a:p>
        </p:txBody>
      </p:sp>
      <p:pic>
        <p:nvPicPr>
          <p:cNvPr id="306" name="Shape 306"/>
          <p:cNvPicPr preferRelativeResize="0"/>
          <p:nvPr/>
        </p:nvPicPr>
        <p:blipFill>
          <a:blip r:embed="rId3">
            <a:alphaModFix/>
          </a:blip>
          <a:stretch>
            <a:fillRect/>
          </a:stretch>
        </p:blipFill>
        <p:spPr>
          <a:xfrm>
            <a:off x="2090738" y="3188663"/>
            <a:ext cx="4962525" cy="962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Shape 31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Development</a:t>
            </a:r>
            <a:endParaRPr/>
          </a:p>
        </p:txBody>
      </p:sp>
      <p:sp>
        <p:nvSpPr>
          <p:cNvPr id="312" name="Shape 312"/>
          <p:cNvSpPr txBox="1"/>
          <p:nvPr>
            <p:ph idx="1" type="body"/>
          </p:nvPr>
        </p:nvSpPr>
        <p:spPr>
          <a:xfrm>
            <a:off x="965850" y="2172975"/>
            <a:ext cx="2271600" cy="16530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
              <a:t>Database Design</a:t>
            </a:r>
            <a:endParaRPr/>
          </a:p>
          <a:p>
            <a:pPr indent="-298450" lvl="1" marL="914400" rtl="0">
              <a:spcBef>
                <a:spcPts val="0"/>
              </a:spcBef>
              <a:spcAft>
                <a:spcPts val="0"/>
              </a:spcAft>
              <a:buSzPts val="1100"/>
              <a:buChar char="○"/>
            </a:pPr>
            <a:r>
              <a:rPr lang="en"/>
              <a:t>User Table</a:t>
            </a:r>
            <a:endParaRPr/>
          </a:p>
          <a:p>
            <a:pPr indent="-298450" lvl="1" marL="914400" rtl="0">
              <a:spcBef>
                <a:spcPts val="0"/>
              </a:spcBef>
              <a:spcAft>
                <a:spcPts val="0"/>
              </a:spcAft>
              <a:buSzPts val="1100"/>
              <a:buChar char="○"/>
            </a:pPr>
            <a:r>
              <a:rPr lang="en"/>
              <a:t>Project Table</a:t>
            </a:r>
            <a:endParaRPr/>
          </a:p>
          <a:p>
            <a:pPr indent="-298450" lvl="1" marL="914400" rtl="0">
              <a:spcBef>
                <a:spcPts val="0"/>
              </a:spcBef>
              <a:spcAft>
                <a:spcPts val="0"/>
              </a:spcAft>
              <a:buSzPts val="1100"/>
              <a:buChar char="○"/>
            </a:pPr>
            <a:r>
              <a:rPr lang="en"/>
              <a:t>Work Table</a:t>
            </a:r>
            <a:endParaRPr/>
          </a:p>
          <a:p>
            <a:pPr indent="-298450" lvl="1" marL="914400" rtl="0">
              <a:spcBef>
                <a:spcPts val="0"/>
              </a:spcBef>
              <a:spcAft>
                <a:spcPts val="0"/>
              </a:spcAft>
              <a:buSzPts val="1100"/>
              <a:buChar char="○"/>
            </a:pPr>
            <a:r>
              <a:rPr lang="en"/>
              <a:t>RFID Event Table</a:t>
            </a:r>
            <a:endParaRPr/>
          </a:p>
          <a:p>
            <a:pPr indent="-298450" lvl="1" marL="914400" rtl="0">
              <a:spcBef>
                <a:spcPts val="0"/>
              </a:spcBef>
              <a:spcAft>
                <a:spcPts val="0"/>
              </a:spcAft>
              <a:buSzPts val="1100"/>
              <a:buChar char="○"/>
            </a:pPr>
            <a:r>
              <a:rPr lang="en"/>
              <a:t>RFID Node Table</a:t>
            </a:r>
            <a:endParaRPr/>
          </a:p>
          <a:p>
            <a:pPr indent="-298450" lvl="1" marL="914400">
              <a:spcBef>
                <a:spcPts val="0"/>
              </a:spcBef>
              <a:spcAft>
                <a:spcPts val="0"/>
              </a:spcAft>
              <a:buSzPts val="1100"/>
              <a:buChar char="○"/>
            </a:pPr>
            <a:r>
              <a:rPr lang="en"/>
              <a:t>Clock In/Out Table</a:t>
            </a:r>
            <a:endParaRPr/>
          </a:p>
        </p:txBody>
      </p:sp>
      <p:pic>
        <p:nvPicPr>
          <p:cNvPr id="313" name="Shape 313"/>
          <p:cNvPicPr preferRelativeResize="0"/>
          <p:nvPr/>
        </p:nvPicPr>
        <p:blipFill>
          <a:blip r:embed="rId4">
            <a:alphaModFix/>
          </a:blip>
          <a:stretch>
            <a:fillRect/>
          </a:stretch>
        </p:blipFill>
        <p:spPr>
          <a:xfrm>
            <a:off x="5193173" y="2710874"/>
            <a:ext cx="3439523" cy="2053579"/>
          </a:xfrm>
          <a:prstGeom prst="rect">
            <a:avLst/>
          </a:prstGeom>
          <a:noFill/>
          <a:ln>
            <a:noFill/>
          </a:ln>
        </p:spPr>
      </p:pic>
      <p:pic>
        <p:nvPicPr>
          <p:cNvPr id="314" name="Shape 314"/>
          <p:cNvPicPr preferRelativeResize="0"/>
          <p:nvPr/>
        </p:nvPicPr>
        <p:blipFill>
          <a:blip r:embed="rId5">
            <a:alphaModFix/>
          </a:blip>
          <a:stretch>
            <a:fillRect/>
          </a:stretch>
        </p:blipFill>
        <p:spPr>
          <a:xfrm>
            <a:off x="5791794" y="446650"/>
            <a:ext cx="2590834" cy="2379121"/>
          </a:xfrm>
          <a:prstGeom prst="rect">
            <a:avLst/>
          </a:prstGeom>
          <a:noFill/>
          <a:ln>
            <a:noFill/>
          </a:ln>
        </p:spPr>
      </p:pic>
      <p:pic>
        <p:nvPicPr>
          <p:cNvPr id="315" name="Shape 315"/>
          <p:cNvPicPr preferRelativeResize="0"/>
          <p:nvPr/>
        </p:nvPicPr>
        <p:blipFill>
          <a:blip r:embed="rId6">
            <a:alphaModFix/>
          </a:blip>
          <a:stretch>
            <a:fillRect/>
          </a:stretch>
        </p:blipFill>
        <p:spPr>
          <a:xfrm>
            <a:off x="3278000" y="1075150"/>
            <a:ext cx="2303225" cy="2500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Shape 3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Implementation</a:t>
            </a:r>
            <a:endParaRPr/>
          </a:p>
        </p:txBody>
      </p:sp>
      <p:sp>
        <p:nvSpPr>
          <p:cNvPr id="321" name="Shape 321"/>
          <p:cNvSpPr txBox="1"/>
          <p:nvPr>
            <p:ph idx="1" type="body"/>
          </p:nvPr>
        </p:nvSpPr>
        <p:spPr>
          <a:xfrm>
            <a:off x="1303800" y="1737975"/>
            <a:ext cx="7030500" cy="25416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SzPts val="1800"/>
              <a:buChar char="●"/>
            </a:pPr>
            <a:r>
              <a:rPr lang="en" sz="1800"/>
              <a:t>Simple login page</a:t>
            </a:r>
            <a:endParaRPr sz="1800"/>
          </a:p>
          <a:p>
            <a:pPr indent="-342900" lvl="0" marL="457200">
              <a:spcBef>
                <a:spcPts val="0"/>
              </a:spcBef>
              <a:spcAft>
                <a:spcPts val="0"/>
              </a:spcAft>
              <a:buSzPts val="1800"/>
              <a:buChar char="●"/>
            </a:pPr>
            <a:r>
              <a:rPr lang="en" sz="1800"/>
              <a:t>Simple web server</a:t>
            </a:r>
            <a:endParaRPr sz="1800"/>
          </a:p>
          <a:p>
            <a:pPr indent="-342900" lvl="0" marL="457200">
              <a:spcBef>
                <a:spcPts val="0"/>
              </a:spcBef>
              <a:spcAft>
                <a:spcPts val="0"/>
              </a:spcAft>
              <a:buSzPts val="1800"/>
              <a:buChar char="●"/>
            </a:pPr>
            <a:r>
              <a:rPr lang="en" sz="1800"/>
              <a:t>First version of database</a:t>
            </a:r>
            <a:endParaRPr sz="1800"/>
          </a:p>
        </p:txBody>
      </p:sp>
      <p:pic>
        <p:nvPicPr>
          <p:cNvPr id="322" name="Shape 322"/>
          <p:cNvPicPr preferRelativeResize="0"/>
          <p:nvPr/>
        </p:nvPicPr>
        <p:blipFill rotWithShape="1">
          <a:blip r:embed="rId3">
            <a:alphaModFix/>
          </a:blip>
          <a:srcRect b="0" l="0" r="0" t="0"/>
          <a:stretch/>
        </p:blipFill>
        <p:spPr>
          <a:xfrm>
            <a:off x="4765025" y="863937"/>
            <a:ext cx="3978775" cy="3415625"/>
          </a:xfrm>
          <a:prstGeom prst="rect">
            <a:avLst/>
          </a:prstGeom>
          <a:noFill/>
          <a:ln>
            <a:noFill/>
          </a:ln>
        </p:spPr>
      </p:pic>
      <p:pic>
        <p:nvPicPr>
          <p:cNvPr id="323" name="Shape 323"/>
          <p:cNvPicPr preferRelativeResize="0"/>
          <p:nvPr/>
        </p:nvPicPr>
        <p:blipFill>
          <a:blip r:embed="rId4">
            <a:alphaModFix/>
          </a:blip>
          <a:stretch>
            <a:fillRect/>
          </a:stretch>
        </p:blipFill>
        <p:spPr>
          <a:xfrm>
            <a:off x="1303805" y="3159326"/>
            <a:ext cx="6659545" cy="185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Shape 32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Implementation</a:t>
            </a:r>
            <a:endParaRPr/>
          </a:p>
        </p:txBody>
      </p:sp>
      <p:sp>
        <p:nvSpPr>
          <p:cNvPr id="329" name="Shape 32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Clock in/out page</a:t>
            </a:r>
            <a:endParaRPr sz="1800"/>
          </a:p>
          <a:p>
            <a:pPr indent="-342900" lvl="0" marL="457200" rtl="0">
              <a:spcBef>
                <a:spcPts val="0"/>
              </a:spcBef>
              <a:spcAft>
                <a:spcPts val="0"/>
              </a:spcAft>
              <a:buSzPts val="1800"/>
              <a:buChar char="●"/>
            </a:pPr>
            <a:r>
              <a:rPr lang="en" sz="1800"/>
              <a:t>Updates to server API</a:t>
            </a:r>
            <a:endParaRPr sz="1800"/>
          </a:p>
          <a:p>
            <a:pPr indent="-342900" lvl="0" marL="457200">
              <a:spcBef>
                <a:spcPts val="0"/>
              </a:spcBef>
              <a:spcAft>
                <a:spcPts val="0"/>
              </a:spcAft>
              <a:buSzPts val="1800"/>
              <a:buChar char="●"/>
            </a:pPr>
            <a:r>
              <a:rPr lang="en" sz="1800"/>
              <a:t>Updates to database</a:t>
            </a:r>
            <a:endParaRPr sz="1800"/>
          </a:p>
        </p:txBody>
      </p:sp>
      <p:pic>
        <p:nvPicPr>
          <p:cNvPr id="330" name="Shape 330"/>
          <p:cNvPicPr preferRelativeResize="0"/>
          <p:nvPr/>
        </p:nvPicPr>
        <p:blipFill>
          <a:blip r:embed="rId3">
            <a:alphaModFix/>
          </a:blip>
          <a:stretch>
            <a:fillRect/>
          </a:stretch>
        </p:blipFill>
        <p:spPr>
          <a:xfrm>
            <a:off x="4758250" y="593363"/>
            <a:ext cx="4171699" cy="1617586"/>
          </a:xfrm>
          <a:prstGeom prst="rect">
            <a:avLst/>
          </a:prstGeom>
          <a:noFill/>
          <a:ln>
            <a:noFill/>
          </a:ln>
        </p:spPr>
      </p:pic>
      <p:pic>
        <p:nvPicPr>
          <p:cNvPr id="331" name="Shape 331"/>
          <p:cNvPicPr preferRelativeResize="0"/>
          <p:nvPr/>
        </p:nvPicPr>
        <p:blipFill>
          <a:blip r:embed="rId4">
            <a:alphaModFix/>
          </a:blip>
          <a:stretch>
            <a:fillRect/>
          </a:stretch>
        </p:blipFill>
        <p:spPr>
          <a:xfrm>
            <a:off x="4758248" y="2210950"/>
            <a:ext cx="4171699" cy="2696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Shape 33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Implementation</a:t>
            </a:r>
            <a:endParaRPr/>
          </a:p>
        </p:txBody>
      </p:sp>
      <p:sp>
        <p:nvSpPr>
          <p:cNvPr id="337" name="Shape 337"/>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Switching over to hardware</a:t>
            </a:r>
            <a:endParaRPr sz="1800"/>
          </a:p>
          <a:p>
            <a:pPr indent="-342900" lvl="1" marL="914400" rtl="0">
              <a:spcBef>
                <a:spcPts val="0"/>
              </a:spcBef>
              <a:spcAft>
                <a:spcPts val="0"/>
              </a:spcAft>
              <a:buSzPts val="1800"/>
              <a:buChar char="○"/>
            </a:pPr>
            <a:r>
              <a:rPr lang="en" sz="1800"/>
              <a:t>Test MCU</a:t>
            </a:r>
            <a:endParaRPr sz="1800"/>
          </a:p>
          <a:p>
            <a:pPr indent="-342900" lvl="1" marL="914400" rtl="0">
              <a:spcBef>
                <a:spcPts val="0"/>
              </a:spcBef>
              <a:spcAft>
                <a:spcPts val="0"/>
              </a:spcAft>
              <a:buSzPts val="1800"/>
              <a:buChar char="○"/>
            </a:pPr>
            <a:r>
              <a:rPr lang="en" sz="1800"/>
              <a:t>Test WiFi capabilities</a:t>
            </a:r>
            <a:endParaRPr sz="1800"/>
          </a:p>
          <a:p>
            <a:pPr indent="-342900" lvl="1" marL="914400" rtl="0">
              <a:spcBef>
                <a:spcPts val="0"/>
              </a:spcBef>
              <a:spcAft>
                <a:spcPts val="0"/>
              </a:spcAft>
              <a:buSzPts val="1800"/>
              <a:buChar char="○"/>
            </a:pPr>
            <a:r>
              <a:rPr lang="en" sz="1800"/>
              <a:t>Test RFID module</a:t>
            </a:r>
            <a:endParaRPr sz="1800"/>
          </a:p>
          <a:p>
            <a:pPr indent="-342900" lvl="1" marL="914400">
              <a:spcBef>
                <a:spcPts val="0"/>
              </a:spcBef>
              <a:spcAft>
                <a:spcPts val="0"/>
              </a:spcAft>
              <a:buSzPts val="1800"/>
              <a:buChar char="○"/>
            </a:pPr>
            <a:r>
              <a:rPr lang="en" sz="1800"/>
              <a:t>Test sound</a:t>
            </a:r>
            <a:endParaRPr sz="1800"/>
          </a:p>
        </p:txBody>
      </p:sp>
      <p:pic>
        <p:nvPicPr>
          <p:cNvPr id="338" name="Shape 338"/>
          <p:cNvPicPr preferRelativeResize="0"/>
          <p:nvPr/>
        </p:nvPicPr>
        <p:blipFill>
          <a:blip r:embed="rId3">
            <a:alphaModFix/>
          </a:blip>
          <a:stretch>
            <a:fillRect/>
          </a:stretch>
        </p:blipFill>
        <p:spPr>
          <a:xfrm>
            <a:off x="5715381" y="1186188"/>
            <a:ext cx="2802402" cy="277112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